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8" r:id="rId2"/>
    <p:sldId id="305" r:id="rId3"/>
    <p:sldId id="323" r:id="rId4"/>
    <p:sldId id="324" r:id="rId5"/>
    <p:sldId id="325" r:id="rId6"/>
    <p:sldId id="312" r:id="rId7"/>
    <p:sldId id="313" r:id="rId8"/>
    <p:sldId id="314" r:id="rId9"/>
    <p:sldId id="315" r:id="rId10"/>
    <p:sldId id="316" r:id="rId11"/>
    <p:sldId id="299" r:id="rId12"/>
    <p:sldId id="308" r:id="rId13"/>
    <p:sldId id="322" r:id="rId14"/>
    <p:sldId id="309" r:id="rId15"/>
    <p:sldId id="317" r:id="rId16"/>
    <p:sldId id="318" r:id="rId17"/>
    <p:sldId id="307" r:id="rId18"/>
  </p:sldIdLst>
  <p:sldSz cx="12192000" cy="6858000"/>
  <p:notesSz cx="6858000" cy="9144000"/>
  <p:embeddedFontLst>
    <p:embeddedFont>
      <p:font typeface="宋体" panose="02010600030101010101" pitchFamily="2" charset="-122"/>
      <p:regular r:id="rId20"/>
    </p:embeddedFont>
    <p:embeddedFont>
      <p:font typeface="Calibri Light" panose="020F0302020204030204" pitchFamily="34" charset="0"/>
      <p:regular r:id="rId21"/>
      <p:italic r:id="rId22"/>
    </p:embeddedFont>
    <p:embeddedFont>
      <p:font typeface="Calibri" panose="020F0502020204030204" pitchFamily="34" charset="0"/>
      <p:regular r:id="rId23"/>
      <p:bold r:id="rId24"/>
      <p:italic r:id="rId25"/>
      <p:boldItalic r:id="rId26"/>
    </p:embeddedFont>
    <p:embeddedFont>
      <p:font typeface="微软雅黑" panose="020B0503020204020204" pitchFamily="34" charset="-122"/>
      <p:regular r:id="rId27"/>
      <p:bold r:id="rId28"/>
    </p:embeddedFont>
    <p:embeddedFont>
      <p:font typeface="微软雅黑 Light" panose="020B0502040204020203" pitchFamily="34" charset="-122"/>
      <p:regular r:id="rId29"/>
    </p:embeddedFont>
    <p:embeddedFont>
      <p:font typeface="等线" panose="02010600030101010101" pitchFamily="2" charset="-122"/>
      <p:regular r:id="rId30"/>
      <p:bold r:id="rId31"/>
    </p:embeddedFont>
    <p:embeddedFont>
      <p:font typeface="MV Boli" panose="02000500030200090000" pitchFamily="2" charset="0"/>
      <p:regular r:id="rId3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4" orient="horz" pos="2840" userDrawn="1">
          <p15:clr>
            <a:srgbClr val="A4A3A4"/>
          </p15:clr>
        </p15:guide>
        <p15:guide id="5"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200"/>
    <a:srgbClr val="CC00CC"/>
    <a:srgbClr val="CCFF66"/>
    <a:srgbClr val="0099FF"/>
    <a:srgbClr val="99CCFF"/>
    <a:srgbClr val="5BBDFF"/>
    <a:srgbClr val="003366"/>
    <a:srgbClr val="006EB8"/>
    <a:srgbClr val="008EEE"/>
    <a:srgbClr val="0099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570" autoAdjust="0"/>
    <p:restoredTop sz="81650" autoAdjust="0"/>
  </p:normalViewPr>
  <p:slideViewPr>
    <p:cSldViewPr snapToGrid="0" showGuides="1">
      <p:cViewPr varScale="1">
        <p:scale>
          <a:sx n="94" d="100"/>
          <a:sy n="94" d="100"/>
        </p:scale>
        <p:origin x="798" y="108"/>
      </p:cViewPr>
      <p:guideLst>
        <p:guide orient="horz" pos="2115"/>
        <p:guide orient="horz" pos="2840"/>
        <p:guide pos="3817"/>
      </p:guideLst>
    </p:cSldViewPr>
  </p:slideViewPr>
  <p:notesTextViewPr>
    <p:cViewPr>
      <p:scale>
        <a:sx n="3" d="2"/>
        <a:sy n="3" d="2"/>
      </p:scale>
      <p:origin x="0" y="0"/>
    </p:cViewPr>
  </p:notesTextViewPr>
  <p:sorterViewPr>
    <p:cViewPr>
      <p:scale>
        <a:sx n="60" d="100"/>
        <a:sy n="6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hdphoto2.wdp>
</file>

<file path=ppt/media/image1.png>
</file>

<file path=ppt/media/image10.png>
</file>

<file path=ppt/media/image11.jpeg>
</file>

<file path=ppt/media/image12.png>
</file>

<file path=ppt/media/image13.jpg>
</file>

<file path=ppt/media/image14.gif>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3721CF-74D3-4B65-8AC5-49F888F7C216}" type="datetimeFigureOut">
              <a:rPr lang="zh-CN" altLang="en-US" smtClean="0"/>
              <a:t>2018/3/27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AEAFFC-9FD3-4877-9F3F-9BB7F67C7BC7}" type="slidenum">
              <a:rPr lang="zh-CN" altLang="en-US" smtClean="0"/>
              <a:t>‹#›</a:t>
            </a:fld>
            <a:endParaRPr lang="zh-CN" altLang="en-US"/>
          </a:p>
        </p:txBody>
      </p:sp>
    </p:spTree>
    <p:extLst>
      <p:ext uri="{BB962C8B-B14F-4D97-AF65-F5344CB8AC3E}">
        <p14:creationId xmlns:p14="http://schemas.microsoft.com/office/powerpoint/2010/main" val="38650474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whatis.techtarget.com/definition/machine-learning"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whatis.techtarget.com/definition/machine-to-machine-M2M" TargetMode="External"/><Relationship Id="rId5" Type="http://schemas.openxmlformats.org/officeDocument/2006/relationships/hyperlink" Target="http://whatis.techtarget.com/definition/sensor" TargetMode="External"/><Relationship Id="rId4" Type="http://schemas.openxmlformats.org/officeDocument/2006/relationships/hyperlink" Target="http://searchcloudcomputing.techtarget.com/definition/big-data-Big-Data"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businessinsider.com/these-three-companies-will-dominate-the-iot-2016-6"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smtClean="0">
                <a:solidFill>
                  <a:schemeClr val="tx1"/>
                </a:solidFill>
                <a:effectLst/>
                <a:latin typeface="+mn-lt"/>
                <a:ea typeface="+mn-ea"/>
                <a:cs typeface="+mn-cs"/>
              </a:rPr>
              <a:t>We stand on the brink of a technological revolution .</a:t>
            </a:r>
            <a:r>
              <a:rPr lang="en-US" altLang="zh-CN" sz="1200" b="0" i="0" u="none" strike="noStrike" kern="1200" baseline="0" dirty="0" smtClean="0">
                <a:solidFill>
                  <a:schemeClr val="tx1"/>
                </a:solidFill>
                <a:effectLst/>
                <a:latin typeface="+mn-lt"/>
                <a:ea typeface="+mn-ea"/>
                <a:cs typeface="+mn-cs"/>
              </a:rPr>
              <a:t> Look back at the history of industrial revolution.</a:t>
            </a:r>
            <a:endParaRPr lang="en-US" altLang="zh-CN" sz="1200" b="0" i="0" u="none" strike="noStrike" kern="1200" dirty="0" smtClean="0">
              <a:solidFill>
                <a:schemeClr val="tx1"/>
              </a:solidFill>
              <a:effectLst/>
              <a:latin typeface="+mn-lt"/>
              <a:ea typeface="+mn-ea"/>
              <a:cs typeface="+mn-cs"/>
            </a:endParaRPr>
          </a:p>
          <a:p>
            <a:r>
              <a:rPr lang="en-US" altLang="zh-CN" sz="1200" b="0" i="0" u="none" strike="noStrike" kern="1200" dirty="0" smtClean="0">
                <a:solidFill>
                  <a:schemeClr val="tx1"/>
                </a:solidFill>
                <a:effectLst/>
                <a:latin typeface="+mn-lt"/>
                <a:ea typeface="+mn-ea"/>
                <a:cs typeface="+mn-cs"/>
              </a:rPr>
              <a:t>The First Industrial Revolution used water and steam power to mechanize production. The Second used electric power to create mass production. The Third used electronics and information technology to automate production. Now a Fourth Industrial Revolution is building on the Third</a:t>
            </a:r>
            <a:r>
              <a:rPr lang="en-US" altLang="zh-CN" sz="1200" b="0" i="0" u="none" strike="noStrike" kern="1200" baseline="0" dirty="0" smtClean="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FC4670DC-BEC1-4235-9DC3-CDD2D6033FF7}" type="slidenum">
              <a:rPr lang="zh-CN" altLang="en-US" smtClean="0"/>
              <a:t>3</a:t>
            </a:fld>
            <a:endParaRPr lang="zh-CN" altLang="en-US"/>
          </a:p>
        </p:txBody>
      </p:sp>
    </p:spTree>
    <p:extLst>
      <p:ext uri="{BB962C8B-B14F-4D97-AF65-F5344CB8AC3E}">
        <p14:creationId xmlns:p14="http://schemas.microsoft.com/office/powerpoint/2010/main" val="33211809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err="1" smtClean="0">
                <a:solidFill>
                  <a:schemeClr val="tx1"/>
                </a:solidFill>
                <a:effectLst/>
                <a:latin typeface="+mn-lt"/>
                <a:ea typeface="+mn-ea"/>
                <a:cs typeface="+mn-cs"/>
              </a:rPr>
              <a:t>IIoT</a:t>
            </a:r>
            <a:r>
              <a:rPr lang="en-US" altLang="zh-CN" sz="1200" b="0" i="0" u="none" strike="noStrike" kern="1200" dirty="0" smtClean="0">
                <a:solidFill>
                  <a:schemeClr val="tx1"/>
                </a:solidFill>
                <a:effectLst/>
                <a:latin typeface="+mn-lt"/>
                <a:ea typeface="+mn-ea"/>
                <a:cs typeface="+mn-cs"/>
              </a:rPr>
              <a:t> incorporates </a:t>
            </a:r>
            <a:r>
              <a:rPr lang="en-US" altLang="zh-CN" sz="1200" b="0" i="0" u="sng" strike="noStrike" kern="1200" dirty="0" smtClean="0">
                <a:solidFill>
                  <a:schemeClr val="tx1"/>
                </a:solidFill>
                <a:effectLst/>
                <a:latin typeface="+mn-lt"/>
                <a:ea typeface="+mn-ea"/>
                <a:cs typeface="+mn-cs"/>
                <a:hlinkClick r:id="rId3"/>
              </a:rPr>
              <a:t>machine learning</a:t>
            </a:r>
            <a:r>
              <a:rPr lang="en-US" altLang="zh-CN" sz="1200" b="0" i="0" u="none" strike="noStrike" kern="1200" dirty="0" smtClean="0">
                <a:solidFill>
                  <a:schemeClr val="tx1"/>
                </a:solidFill>
                <a:effectLst/>
                <a:latin typeface="+mn-lt"/>
                <a:ea typeface="+mn-ea"/>
                <a:cs typeface="+mn-cs"/>
              </a:rPr>
              <a:t> and </a:t>
            </a:r>
            <a:r>
              <a:rPr lang="en-US" altLang="zh-CN" sz="1200" b="0" i="0" u="sng" strike="noStrike" kern="1200" dirty="0" smtClean="0">
                <a:solidFill>
                  <a:schemeClr val="tx1"/>
                </a:solidFill>
                <a:effectLst/>
                <a:latin typeface="+mn-lt"/>
                <a:ea typeface="+mn-ea"/>
                <a:cs typeface="+mn-cs"/>
                <a:hlinkClick r:id="rId4"/>
              </a:rPr>
              <a:t>big data</a:t>
            </a:r>
            <a:r>
              <a:rPr lang="en-US" altLang="zh-CN" sz="1200" b="0" i="0" u="none" strike="noStrike" kern="1200" dirty="0" smtClean="0">
                <a:solidFill>
                  <a:schemeClr val="tx1"/>
                </a:solidFill>
                <a:effectLst/>
                <a:latin typeface="+mn-lt"/>
                <a:ea typeface="+mn-ea"/>
                <a:cs typeface="+mn-cs"/>
              </a:rPr>
              <a:t> technology, harnessing the </a:t>
            </a:r>
            <a:r>
              <a:rPr lang="en-US" altLang="zh-CN" sz="1200" b="0" i="0" u="sng" strike="noStrike" kern="1200" dirty="0" smtClean="0">
                <a:solidFill>
                  <a:schemeClr val="tx1"/>
                </a:solidFill>
                <a:effectLst/>
                <a:latin typeface="+mn-lt"/>
                <a:ea typeface="+mn-ea"/>
                <a:cs typeface="+mn-cs"/>
                <a:hlinkClick r:id="rId5"/>
              </a:rPr>
              <a:t>sensor</a:t>
            </a:r>
            <a:r>
              <a:rPr lang="en-US" altLang="zh-CN" sz="1200" b="0" i="0" u="none" strike="noStrike" kern="1200" dirty="0" smtClean="0">
                <a:solidFill>
                  <a:schemeClr val="tx1"/>
                </a:solidFill>
                <a:effectLst/>
                <a:latin typeface="+mn-lt"/>
                <a:ea typeface="+mn-ea"/>
                <a:cs typeface="+mn-cs"/>
              </a:rPr>
              <a:t> data, </a:t>
            </a:r>
            <a:r>
              <a:rPr lang="en-US" altLang="zh-CN" sz="1200" b="0" i="0" u="sng" strike="noStrike" kern="1200" dirty="0" smtClean="0">
                <a:solidFill>
                  <a:schemeClr val="tx1"/>
                </a:solidFill>
                <a:effectLst/>
                <a:latin typeface="+mn-lt"/>
                <a:ea typeface="+mn-ea"/>
                <a:cs typeface="+mn-cs"/>
                <a:hlinkClick r:id="rId6"/>
              </a:rPr>
              <a:t>machine-to-machine</a:t>
            </a:r>
            <a:r>
              <a:rPr lang="en-US" altLang="zh-CN" sz="1200" b="0" i="0" u="none" strike="noStrike" kern="1200" dirty="0" smtClean="0">
                <a:solidFill>
                  <a:schemeClr val="tx1"/>
                </a:solidFill>
                <a:effectLst/>
                <a:latin typeface="+mn-lt"/>
                <a:ea typeface="+mn-ea"/>
                <a:cs typeface="+mn-cs"/>
              </a:rPr>
              <a:t> (M2M) communication and automation technologies The data can enable companies to pick up on inefficiencies and problems sooner, saving time and money and supporting business intelligence efforts. </a:t>
            </a:r>
            <a:endParaRPr lang="zh-CN" altLang="en-US" dirty="0"/>
          </a:p>
        </p:txBody>
      </p:sp>
      <p:sp>
        <p:nvSpPr>
          <p:cNvPr id="4" name="灯片编号占位符 3"/>
          <p:cNvSpPr>
            <a:spLocks noGrp="1"/>
          </p:cNvSpPr>
          <p:nvPr>
            <p:ph type="sldNum" sz="quarter" idx="10"/>
          </p:nvPr>
        </p:nvSpPr>
        <p:spPr/>
        <p:txBody>
          <a:bodyPr/>
          <a:lstStyle/>
          <a:p>
            <a:fld id="{FC4670DC-BEC1-4235-9DC3-CDD2D6033FF7}" type="slidenum">
              <a:rPr lang="zh-CN" altLang="en-US" smtClean="0"/>
              <a:t>4</a:t>
            </a:fld>
            <a:endParaRPr lang="zh-CN" altLang="en-US"/>
          </a:p>
        </p:txBody>
      </p:sp>
    </p:spTree>
    <p:extLst>
      <p:ext uri="{BB962C8B-B14F-4D97-AF65-F5344CB8AC3E}">
        <p14:creationId xmlns:p14="http://schemas.microsoft.com/office/powerpoint/2010/main" val="396216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smtClean="0">
                <a:solidFill>
                  <a:schemeClr val="tx1"/>
                </a:solidFill>
                <a:effectLst/>
                <a:latin typeface="+mn-lt"/>
                <a:ea typeface="+mn-ea"/>
                <a:cs typeface="+mn-cs"/>
              </a:rPr>
              <a:t>One </a:t>
            </a:r>
            <a:r>
              <a:rPr lang="en-US" altLang="zh-CN" sz="1200" b="0" i="0" u="none" strike="noStrike" kern="1200" dirty="0" err="1" smtClean="0">
                <a:solidFill>
                  <a:schemeClr val="tx1"/>
                </a:solidFill>
                <a:effectLst/>
                <a:latin typeface="+mn-lt"/>
                <a:ea typeface="+mn-ea"/>
                <a:cs typeface="+mn-cs"/>
              </a:rPr>
              <a:t>IoT</a:t>
            </a:r>
            <a:r>
              <a:rPr lang="en-US" altLang="zh-CN" sz="1200" b="0" i="0" u="none" strike="noStrike" kern="1200" dirty="0" smtClean="0">
                <a:solidFill>
                  <a:schemeClr val="tx1"/>
                </a:solidFill>
                <a:effectLst/>
                <a:latin typeface="+mn-lt"/>
                <a:ea typeface="+mn-ea"/>
                <a:cs typeface="+mn-cs"/>
              </a:rPr>
              <a:t> device connects to another to transmit information using Internet transfer protocols. </a:t>
            </a:r>
          </a:p>
          <a:p>
            <a:r>
              <a:rPr lang="en-US" altLang="zh-CN" sz="1200" b="0" i="0" u="none" strike="noStrike" kern="1200" dirty="0" err="1" smtClean="0">
                <a:solidFill>
                  <a:schemeClr val="tx1"/>
                </a:solidFill>
                <a:effectLst/>
                <a:latin typeface="+mn-lt"/>
                <a:ea typeface="+mn-ea"/>
                <a:cs typeface="+mn-cs"/>
                <a:hlinkClick r:id="rId3"/>
              </a:rPr>
              <a:t>IoT</a:t>
            </a:r>
            <a:r>
              <a:rPr lang="en-US" altLang="zh-CN" sz="1200" b="0" i="0" u="none" strike="noStrike" kern="1200" dirty="0" smtClean="0">
                <a:solidFill>
                  <a:schemeClr val="tx1"/>
                </a:solidFill>
                <a:effectLst/>
                <a:latin typeface="+mn-lt"/>
                <a:ea typeface="+mn-ea"/>
                <a:cs typeface="+mn-cs"/>
                <a:hlinkClick r:id="rId3"/>
              </a:rPr>
              <a:t> platforms</a:t>
            </a:r>
            <a:r>
              <a:rPr lang="en-US" altLang="zh-CN" sz="1200" b="0" i="0" u="none" strike="noStrike" kern="1200" dirty="0" smtClean="0">
                <a:solidFill>
                  <a:schemeClr val="tx1"/>
                </a:solidFill>
                <a:effectLst/>
                <a:latin typeface="+mn-lt"/>
                <a:ea typeface="+mn-ea"/>
                <a:cs typeface="+mn-cs"/>
              </a:rPr>
              <a:t> serve as the bridge between the devices' sensors and the data networks. </a:t>
            </a:r>
          </a:p>
          <a:p>
            <a:r>
              <a:rPr lang="en-US" altLang="zh-CN" sz="1200" b="0" i="0" u="none" strike="noStrike" kern="1200" dirty="0" smtClean="0">
                <a:solidFill>
                  <a:schemeClr val="tx1"/>
                </a:solidFill>
                <a:effectLst/>
                <a:latin typeface="+mn-lt"/>
                <a:ea typeface="+mn-ea"/>
                <a:cs typeface="+mn-cs"/>
              </a:rPr>
              <a:t>The following are some of the top </a:t>
            </a:r>
            <a:r>
              <a:rPr lang="en-US" altLang="zh-CN" sz="1200" b="0" i="0" u="none" strike="noStrike" kern="1200" dirty="0" err="1" smtClean="0">
                <a:solidFill>
                  <a:schemeClr val="tx1"/>
                </a:solidFill>
                <a:effectLst/>
                <a:latin typeface="+mn-lt"/>
                <a:ea typeface="+mn-ea"/>
                <a:cs typeface="+mn-cs"/>
              </a:rPr>
              <a:t>IoT</a:t>
            </a:r>
            <a:r>
              <a:rPr lang="en-US" altLang="zh-CN" sz="1200" b="0" i="0" u="none" strike="noStrike" kern="1200" dirty="0" smtClean="0">
                <a:solidFill>
                  <a:schemeClr val="tx1"/>
                </a:solidFill>
                <a:effectLst/>
                <a:latin typeface="+mn-lt"/>
                <a:ea typeface="+mn-ea"/>
                <a:cs typeface="+mn-cs"/>
              </a:rPr>
              <a:t> platforms on the market today: </a:t>
            </a:r>
          </a:p>
          <a:p>
            <a:endParaRPr lang="zh-CN" altLang="en-US" dirty="0"/>
          </a:p>
        </p:txBody>
      </p:sp>
      <p:sp>
        <p:nvSpPr>
          <p:cNvPr id="4" name="灯片编号占位符 3"/>
          <p:cNvSpPr>
            <a:spLocks noGrp="1"/>
          </p:cNvSpPr>
          <p:nvPr>
            <p:ph type="sldNum" sz="quarter" idx="10"/>
          </p:nvPr>
        </p:nvSpPr>
        <p:spPr/>
        <p:txBody>
          <a:bodyPr/>
          <a:lstStyle/>
          <a:p>
            <a:fld id="{FC4670DC-BEC1-4235-9DC3-CDD2D6033FF7}" type="slidenum">
              <a:rPr lang="zh-CN" altLang="en-US" smtClean="0"/>
              <a:t>5</a:t>
            </a:fld>
            <a:endParaRPr lang="zh-CN" altLang="en-US"/>
          </a:p>
        </p:txBody>
      </p:sp>
    </p:spTree>
    <p:extLst>
      <p:ext uri="{BB962C8B-B14F-4D97-AF65-F5344CB8AC3E}">
        <p14:creationId xmlns:p14="http://schemas.microsoft.com/office/powerpoint/2010/main" val="9647591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As</a:t>
            </a:r>
            <a:r>
              <a:rPr lang="en-US" altLang="zh-CN" baseline="0" dirty="0" smtClean="0"/>
              <a:t> mention those challenges above, we need to find a powerful tool somewhere. The cloud with awesome capability of data storage and processing comes to our eyes. </a:t>
            </a:r>
            <a:r>
              <a:rPr lang="en-US" altLang="zh-CN" baseline="0" dirty="0" err="1" smtClean="0"/>
              <a:t>Siemense</a:t>
            </a:r>
            <a:r>
              <a:rPr lang="en-US" altLang="zh-CN" baseline="0" dirty="0" smtClean="0"/>
              <a:t> has considered that problem and provided a great solution, called </a:t>
            </a:r>
            <a:r>
              <a:rPr lang="en-US" altLang="zh-CN" baseline="0" dirty="0" err="1" smtClean="0"/>
              <a:t>MindSphere</a:t>
            </a:r>
            <a:r>
              <a:rPr lang="en-US" altLang="zh-CN" baseline="0" dirty="0" smtClean="0"/>
              <a:t>. It is a cloud based operation system.</a:t>
            </a:r>
            <a:endParaRPr lang="zh-CN" altLang="en-US" dirty="0"/>
          </a:p>
        </p:txBody>
      </p:sp>
      <p:sp>
        <p:nvSpPr>
          <p:cNvPr id="4" name="灯片编号占位符 3"/>
          <p:cNvSpPr>
            <a:spLocks noGrp="1"/>
          </p:cNvSpPr>
          <p:nvPr>
            <p:ph type="sldNum" sz="quarter" idx="10"/>
          </p:nvPr>
        </p:nvSpPr>
        <p:spPr/>
        <p:txBody>
          <a:bodyPr/>
          <a:lstStyle/>
          <a:p>
            <a:fld id="{AFAEAFFC-9FD3-4877-9F3F-9BB7F67C7BC7}" type="slidenum">
              <a:rPr lang="zh-CN" altLang="en-US" smtClean="0"/>
              <a:t>11</a:t>
            </a:fld>
            <a:endParaRPr lang="zh-CN" altLang="en-US"/>
          </a:p>
        </p:txBody>
      </p:sp>
    </p:spTree>
    <p:extLst>
      <p:ext uri="{BB962C8B-B14F-4D97-AF65-F5344CB8AC3E}">
        <p14:creationId xmlns:p14="http://schemas.microsoft.com/office/powerpoint/2010/main" val="5845783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First you have your machines</a:t>
            </a:r>
            <a:r>
              <a:rPr lang="en-US" altLang="zh-CN" baseline="0" dirty="0" smtClean="0"/>
              <a:t> and plants with a large number, which can generate </a:t>
            </a:r>
            <a:r>
              <a:rPr lang="en-US" altLang="zh-CN" baseline="0" dirty="0" err="1" smtClean="0"/>
              <a:t>extrame</a:t>
            </a:r>
            <a:r>
              <a:rPr lang="en-US" altLang="zh-CN" baseline="0" dirty="0" smtClean="0"/>
              <a:t> various and big data.</a:t>
            </a:r>
          </a:p>
          <a:p>
            <a:endParaRPr lang="en-US" altLang="zh-CN" baseline="0" dirty="0" smtClean="0"/>
          </a:p>
          <a:p>
            <a:r>
              <a:rPr lang="en-US" altLang="zh-CN" baseline="0" dirty="0" err="1" smtClean="0"/>
              <a:t>Mindshpere</a:t>
            </a:r>
            <a:r>
              <a:rPr lang="en-US" altLang="zh-CN" baseline="0" dirty="0" smtClean="0"/>
              <a:t> can also connect to the third party machines.</a:t>
            </a:r>
            <a:endParaRPr lang="zh-CN" altLang="en-US" dirty="0"/>
          </a:p>
        </p:txBody>
      </p:sp>
      <p:sp>
        <p:nvSpPr>
          <p:cNvPr id="4" name="灯片编号占位符 3"/>
          <p:cNvSpPr>
            <a:spLocks noGrp="1"/>
          </p:cNvSpPr>
          <p:nvPr>
            <p:ph type="sldNum" sz="quarter" idx="10"/>
          </p:nvPr>
        </p:nvSpPr>
        <p:spPr/>
        <p:txBody>
          <a:bodyPr/>
          <a:lstStyle/>
          <a:p>
            <a:fld id="{AFAEAFFC-9FD3-4877-9F3F-9BB7F67C7BC7}" type="slidenum">
              <a:rPr lang="zh-CN" altLang="en-US" smtClean="0"/>
              <a:t>12</a:t>
            </a:fld>
            <a:endParaRPr lang="zh-CN" altLang="en-US"/>
          </a:p>
        </p:txBody>
      </p:sp>
    </p:spTree>
    <p:extLst>
      <p:ext uri="{BB962C8B-B14F-4D97-AF65-F5344CB8AC3E}">
        <p14:creationId xmlns:p14="http://schemas.microsoft.com/office/powerpoint/2010/main" val="3696779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After the connecting is done, </a:t>
            </a:r>
            <a:r>
              <a:rPr lang="en-US" altLang="zh-CN" dirty="0" err="1" smtClean="0"/>
              <a:t>MindSphere</a:t>
            </a:r>
            <a:r>
              <a:rPr lang="en-US" altLang="zh-CN" dirty="0" smtClean="0"/>
              <a:t> Launchpad as an entry point is used to configure and visualize data, to produce a digital copy of your real asset.</a:t>
            </a:r>
            <a:endParaRPr lang="zh-CN" altLang="en-US" dirty="0" smtClean="0"/>
          </a:p>
        </p:txBody>
      </p:sp>
      <p:sp>
        <p:nvSpPr>
          <p:cNvPr id="4" name="灯片编号占位符 3"/>
          <p:cNvSpPr>
            <a:spLocks noGrp="1"/>
          </p:cNvSpPr>
          <p:nvPr>
            <p:ph type="sldNum" sz="quarter" idx="10"/>
          </p:nvPr>
        </p:nvSpPr>
        <p:spPr/>
        <p:txBody>
          <a:bodyPr/>
          <a:lstStyle/>
          <a:p>
            <a:fld id="{AFAEAFFC-9FD3-4877-9F3F-9BB7F67C7BC7}" type="slidenum">
              <a:rPr lang="zh-CN" altLang="en-US" smtClean="0"/>
              <a:t>14</a:t>
            </a:fld>
            <a:endParaRPr lang="zh-CN" altLang="en-US"/>
          </a:p>
        </p:txBody>
      </p:sp>
    </p:spTree>
    <p:extLst>
      <p:ext uri="{BB962C8B-B14F-4D97-AF65-F5344CB8AC3E}">
        <p14:creationId xmlns:p14="http://schemas.microsoft.com/office/powerpoint/2010/main" val="13102860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The NIS</a:t>
            </a:r>
            <a:r>
              <a:rPr lang="en-US" sz="1200" b="1" u="none" strike="noStrike" kern="1200" dirty="0" smtClean="0">
                <a:solidFill>
                  <a:schemeClr val="tx1"/>
                </a:solidFill>
                <a:effectLst/>
                <a:latin typeface="+mn-lt"/>
                <a:ea typeface="+mn-ea"/>
                <a:cs typeface="+mn-cs"/>
              </a:rPr>
              <a:t>T</a:t>
            </a:r>
            <a:r>
              <a:rPr lang="en-US" sz="1200" b="1" kern="1200" dirty="0" smtClean="0">
                <a:solidFill>
                  <a:schemeClr val="tx1"/>
                </a:solidFill>
                <a:effectLst/>
                <a:latin typeface="+mn-lt"/>
                <a:ea typeface="+mn-ea"/>
                <a:cs typeface="+mn-cs"/>
              </a:rPr>
              <a:t>'s definition of cloud computing describes IaaS as "where the consumer is able to deploy and run arbitrary software, which can include operating systems and applications. The consumer does not manage or control the underlying cloud infrastructure but has control over operating systems, storage, and deployed applications; and possibly limited control of select networking components (e.g., host firewalls)." </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The NIST's definition of cloud computing defines Platform as a Service as: The capability provided to the consumer is to deploy onto the cloud infrastructure consumer-created or acquired applications created using programming languages, libraries, services, and tools supported by the provider. The consumer does not manage or control the underlying cloud infrastructure including network, servers, operating systems, or storage, but has control over the deployed applications and possibly configuration settings for the application-hosting environment.</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Application developers can develop and run their software solutions on a cloud platform without the cost and complexity of buying and managing the underlying hardware and software layers.</a:t>
            </a:r>
            <a:r>
              <a:rPr lang="en-US" sz="1200" kern="1200" dirty="0" smtClean="0">
                <a:solidFill>
                  <a:schemeClr val="tx1"/>
                </a:solidFill>
                <a:effectLst/>
                <a:latin typeface="+mn-lt"/>
                <a:ea typeface="+mn-ea"/>
                <a:cs typeface="+mn-cs"/>
              </a:rPr>
              <a:t> </a:t>
            </a:r>
            <a:r>
              <a:rPr lang="en-US" sz="1200" i="1" kern="1200" dirty="0" smtClean="0">
                <a:solidFill>
                  <a:schemeClr val="tx1"/>
                </a:solidFill>
                <a:effectLst/>
                <a:latin typeface="+mn-lt"/>
                <a:ea typeface="+mn-ea"/>
                <a:cs typeface="+mn-cs"/>
              </a:rPr>
              <a:t>With some PaaS offers like Microsoft Azure, Oracle Cloud Platform and Google App Engine</a:t>
            </a:r>
            <a:r>
              <a:rPr lang="en-US" sz="1200" i="0" kern="1200" dirty="0" smtClean="0">
                <a:solidFill>
                  <a:schemeClr val="tx1"/>
                </a:solidFill>
                <a:effectLst/>
                <a:latin typeface="+mn-lt"/>
                <a:ea typeface="+mn-ea"/>
                <a:cs typeface="+mn-cs"/>
              </a:rPr>
              <a:t>.</a:t>
            </a:r>
            <a:endParaRPr lang="en-US" sz="1200" b="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The NIST's definition of cloud computing defines Software as a Service as: The capability provided to the consumer is to use the provider's applications running on a cloud infrastructure. The applications are accessible from various client devices through either a thin client interface, such as a web browser (e.g., web-based email), or a program interface. The consumer does not manage or control the underlying cloud infrastructure including network, servers, operating systems, storage, or even individual application capabilities, with the possible exception of limited user-specific application configuration settings.</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1CA6F540-53B6-7148-8A70-29AB67A4DDC5}" type="slidenum">
              <a:rPr lang="en-US" smtClean="0"/>
              <a:t>15</a:t>
            </a:fld>
            <a:endParaRPr lang="en-US"/>
          </a:p>
        </p:txBody>
      </p:sp>
    </p:spTree>
    <p:extLst>
      <p:ext uri="{BB962C8B-B14F-4D97-AF65-F5344CB8AC3E}">
        <p14:creationId xmlns:p14="http://schemas.microsoft.com/office/powerpoint/2010/main" val="30316678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Private cloud is cloud infrastructure operated solely for a single organization, whether managed internally or by a third-party, and hosted either internally or externall</a:t>
            </a:r>
            <a:r>
              <a:rPr lang="en-US" sz="1200" kern="1200" dirty="0" smtClean="0">
                <a:solidFill>
                  <a:schemeClr val="tx1"/>
                </a:solidFill>
                <a:effectLst/>
                <a:latin typeface="+mn-lt"/>
                <a:ea typeface="+mn-ea"/>
                <a:cs typeface="+mn-cs"/>
              </a:rPr>
              <a:t>y</a:t>
            </a:r>
            <a:r>
              <a:rPr lang="en-US" dirty="0" smtClean="0">
                <a:effectLst/>
              </a:rPr>
              <a:t> .</a:t>
            </a:r>
            <a:r>
              <a:rPr lang="en-US" baseline="0" dirty="0" smtClean="0">
                <a:effectLst/>
              </a:rPr>
              <a:t> </a:t>
            </a:r>
            <a:r>
              <a:rPr lang="en-US" sz="1200" b="1" kern="1200" dirty="0" smtClean="0">
                <a:solidFill>
                  <a:schemeClr val="tx1"/>
                </a:solidFill>
                <a:effectLst/>
                <a:latin typeface="+mn-lt"/>
                <a:ea typeface="+mn-ea"/>
                <a:cs typeface="+mn-cs"/>
              </a:rPr>
              <a:t>They have a significant physical footprint, requiring allocations of space, hardware, and environmental controls. These assets have to be refreshed periodically, resulting in additional capital expenditures</a:t>
            </a:r>
            <a:r>
              <a:rPr lang="en-US" sz="1200" b="0" kern="1200" dirty="0" smtClean="0">
                <a:solidFill>
                  <a:schemeClr val="tx1"/>
                </a:solidFill>
                <a:effectLst/>
                <a:latin typeface="+mn-lt"/>
                <a:ea typeface="+mn-ea"/>
                <a:cs typeface="+mn-cs"/>
              </a:rPr>
              <a:t>.</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"public cloud”: </a:t>
            </a:r>
            <a:r>
              <a:rPr lang="en-US" sz="1200" b="1" kern="1200" dirty="0" smtClean="0">
                <a:solidFill>
                  <a:schemeClr val="tx1"/>
                </a:solidFill>
                <a:effectLst/>
                <a:latin typeface="+mn-lt"/>
                <a:ea typeface="+mn-ea"/>
                <a:cs typeface="+mn-cs"/>
              </a:rPr>
              <a:t>the services are rendered over a network that is open for public use.</a:t>
            </a:r>
            <a:r>
              <a:rPr lang="en-US" sz="1200" kern="1200" dirty="0" smtClean="0">
                <a:solidFill>
                  <a:schemeClr val="tx1"/>
                </a:solidFill>
                <a:effectLst/>
                <a:latin typeface="+mn-lt"/>
                <a:ea typeface="+mn-ea"/>
                <a:cs typeface="+mn-cs"/>
              </a:rPr>
              <a:t> Public cloud services may be free.</a:t>
            </a:r>
            <a:r>
              <a:rPr lang="en-US" sz="1200" kern="1200" baseline="300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Technically there may be little or no difference between public and private cloud architecture, however, security consideration may be substantially different</a:t>
            </a:r>
          </a:p>
          <a:p>
            <a:endParaRPr lang="en-US" sz="1200" b="1"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Hybrid cloud is a composition of two or more clouds (private, community or public) that remain distinct entities but are bound together, offering the benefits of multiple deployment models</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Gartner defines a hybrid cloud service as a cloud computing service that is composed of some combination of private, public and community cloud services, from different service providers.</a:t>
            </a:r>
            <a:r>
              <a:rPr lang="en-US" dirty="0" smtClean="0">
                <a:effectLst/>
              </a:rPr>
              <a:t> </a:t>
            </a:r>
            <a:r>
              <a:rPr lang="en-US" sz="1200" kern="1200" dirty="0" smtClean="0">
                <a:solidFill>
                  <a:schemeClr val="tx1"/>
                </a:solidFill>
                <a:effectLst/>
                <a:latin typeface="+mn-lt"/>
                <a:ea typeface="+mn-ea"/>
                <a:cs typeface="+mn-cs"/>
              </a:rPr>
              <a:t> </a:t>
            </a:r>
            <a:endParaRPr lang="en-US" dirty="0" smtClean="0">
              <a:effectLst/>
            </a:endParaRPr>
          </a:p>
        </p:txBody>
      </p:sp>
      <p:sp>
        <p:nvSpPr>
          <p:cNvPr id="4" name="Slide Number Placeholder 3"/>
          <p:cNvSpPr>
            <a:spLocks noGrp="1"/>
          </p:cNvSpPr>
          <p:nvPr>
            <p:ph type="sldNum" sz="quarter" idx="10"/>
          </p:nvPr>
        </p:nvSpPr>
        <p:spPr/>
        <p:txBody>
          <a:bodyPr/>
          <a:lstStyle/>
          <a:p>
            <a:fld id="{1CA6F540-53B6-7148-8A70-29AB67A4DDC5}" type="slidenum">
              <a:rPr lang="en-US" smtClean="0"/>
              <a:t>16</a:t>
            </a:fld>
            <a:endParaRPr lang="en-US"/>
          </a:p>
        </p:txBody>
      </p:sp>
    </p:spTree>
    <p:extLst>
      <p:ext uri="{BB962C8B-B14F-4D97-AF65-F5344CB8AC3E}">
        <p14:creationId xmlns:p14="http://schemas.microsoft.com/office/powerpoint/2010/main" val="15524656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D29922C-9457-4EEE-BB3E-78FF88951A5F}" type="datetimeFigureOut">
              <a:rPr lang="zh-CN" altLang="en-US" smtClean="0"/>
              <a:t>2018/3/27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3236686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D29922C-9457-4EEE-BB3E-78FF88951A5F}" type="datetimeFigureOut">
              <a:rPr lang="zh-CN" altLang="en-US" smtClean="0"/>
              <a:t>2018/3/27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3375125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D29922C-9457-4EEE-BB3E-78FF88951A5F}" type="datetimeFigureOut">
              <a:rPr lang="zh-CN" altLang="en-US" smtClean="0"/>
              <a:t>2018/3/27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886021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D29922C-9457-4EEE-BB3E-78FF88951A5F}" type="datetimeFigureOut">
              <a:rPr lang="zh-CN" altLang="en-US" smtClean="0"/>
              <a:t>2018/3/27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21792542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3D29922C-9457-4EEE-BB3E-78FF88951A5F}" type="datetimeFigureOut">
              <a:rPr lang="zh-CN" altLang="en-US" smtClean="0"/>
              <a:t>2018/3/27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815920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D29922C-9457-4EEE-BB3E-78FF88951A5F}" type="datetimeFigureOut">
              <a:rPr lang="zh-CN" altLang="en-US" smtClean="0"/>
              <a:t>2018/3/27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1541205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D29922C-9457-4EEE-BB3E-78FF88951A5F}" type="datetimeFigureOut">
              <a:rPr lang="zh-CN" altLang="en-US" smtClean="0"/>
              <a:t>2018/3/27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1415972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D29922C-9457-4EEE-BB3E-78FF88951A5F}" type="datetimeFigureOut">
              <a:rPr lang="zh-CN" altLang="en-US" smtClean="0"/>
              <a:t>2018/3/27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1267764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D29922C-9457-4EEE-BB3E-78FF88951A5F}" type="datetimeFigureOut">
              <a:rPr lang="zh-CN" altLang="en-US" smtClean="0"/>
              <a:t>2018/3/27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2739189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D29922C-9457-4EEE-BB3E-78FF88951A5F}" type="datetimeFigureOut">
              <a:rPr lang="zh-CN" altLang="en-US" smtClean="0"/>
              <a:t>2018/3/27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3621706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D29922C-9457-4EEE-BB3E-78FF88951A5F}" type="datetimeFigureOut">
              <a:rPr lang="zh-CN" altLang="en-US" smtClean="0"/>
              <a:t>2018/3/27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2508132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29922C-9457-4EEE-BB3E-78FF88951A5F}" type="datetimeFigureOut">
              <a:rPr lang="zh-CN" altLang="en-US" smtClean="0"/>
              <a:t>2018/3/27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069EA4-E977-4DFE-8A5E-85BA5D9E7084}" type="slidenum">
              <a:rPr lang="zh-CN" altLang="en-US" smtClean="0"/>
              <a:t>‹#›</a:t>
            </a:fld>
            <a:endParaRPr lang="zh-CN" altLang="en-US"/>
          </a:p>
        </p:txBody>
      </p:sp>
    </p:spTree>
    <p:extLst>
      <p:ext uri="{BB962C8B-B14F-4D97-AF65-F5344CB8AC3E}">
        <p14:creationId xmlns:p14="http://schemas.microsoft.com/office/powerpoint/2010/main" val="22144892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2.png"/><Relationship Id="rId5" Type="http://schemas.microsoft.com/office/2007/relationships/hdphoto" Target="../media/hdphoto1.wdp"/><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3.jpeg"/><Relationship Id="rId1" Type="http://schemas.openxmlformats.org/officeDocument/2006/relationships/slideLayout" Target="../slideLayouts/slideLayout2.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3.jpg"/><Relationship Id="rId5" Type="http://schemas.openxmlformats.org/officeDocument/2006/relationships/image" Target="../media/image12.png"/><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6.jp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5.png"/><Relationship Id="rId5" Type="http://schemas.openxmlformats.org/officeDocument/2006/relationships/image" Target="../media/image14.gif"/><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9CCFF"/>
        </a:solidFill>
        <a:effectLst/>
      </p:bgPr>
    </p:bg>
    <p:spTree>
      <p:nvGrpSpPr>
        <p:cNvPr id="1" name=""/>
        <p:cNvGrpSpPr/>
        <p:nvPr/>
      </p:nvGrpSpPr>
      <p:grpSpPr>
        <a:xfrm>
          <a:off x="0" y="0"/>
          <a:ext cx="0" cy="0"/>
          <a:chOff x="0" y="0"/>
          <a:chExt cx="0" cy="0"/>
        </a:xfrm>
      </p:grpSpPr>
      <p:sp>
        <p:nvSpPr>
          <p:cNvPr id="16" name="任意多边形 15"/>
          <p:cNvSpPr/>
          <p:nvPr/>
        </p:nvSpPr>
        <p:spPr>
          <a:xfrm>
            <a:off x="-1" y="4772275"/>
            <a:ext cx="12819529" cy="1002323"/>
          </a:xfrm>
          <a:custGeom>
            <a:avLst/>
            <a:gdLst>
              <a:gd name="connsiteX0" fmla="*/ 0 w 6171965"/>
              <a:gd name="connsiteY0" fmla="*/ 0 h 1002323"/>
              <a:gd name="connsiteX1" fmla="*/ 6171965 w 6171965"/>
              <a:gd name="connsiteY1" fmla="*/ 0 h 1002323"/>
              <a:gd name="connsiteX2" fmla="*/ 5950982 w 6171965"/>
              <a:gd name="connsiteY2" fmla="*/ 814147 h 1002323"/>
              <a:gd name="connsiteX3" fmla="*/ 5899190 w 6171965"/>
              <a:gd name="connsiteY3" fmla="*/ 1002323 h 1002323"/>
              <a:gd name="connsiteX4" fmla="*/ 0 w 6171965"/>
              <a:gd name="connsiteY4" fmla="*/ 1002323 h 100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1965" h="1002323">
                <a:moveTo>
                  <a:pt x="0" y="0"/>
                </a:moveTo>
                <a:lnTo>
                  <a:pt x="6171965" y="0"/>
                </a:lnTo>
                <a:lnTo>
                  <a:pt x="5950982" y="814147"/>
                </a:lnTo>
                <a:lnTo>
                  <a:pt x="5899190" y="1002323"/>
                </a:lnTo>
                <a:lnTo>
                  <a:pt x="0" y="1002323"/>
                </a:lnTo>
                <a:close/>
              </a:path>
            </a:pathLst>
          </a:custGeom>
          <a:solidFill>
            <a:schemeClr val="bg2">
              <a:alpha val="48000"/>
            </a:schemeClr>
          </a:solidFill>
          <a:ln>
            <a:solidFill>
              <a:srgbClr val="0099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同心圆 16"/>
          <p:cNvSpPr/>
          <p:nvPr/>
        </p:nvSpPr>
        <p:spPr>
          <a:xfrm>
            <a:off x="3520793" y="4413875"/>
            <a:ext cx="144000" cy="144000"/>
          </a:xfrm>
          <a:prstGeom prst="donut">
            <a:avLst>
              <a:gd name="adj" fmla="val 2743"/>
            </a:avLst>
          </a:prstGeom>
          <a:solidFill>
            <a:srgbClr val="CC00CC"/>
          </a:solidFill>
          <a:ln>
            <a:noFill/>
          </a:ln>
          <a:effectLst>
            <a:glow rad="63500">
              <a:srgbClr val="CC00CC">
                <a:alpha val="40000"/>
              </a:srgbClr>
            </a:glow>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同心圆 17"/>
          <p:cNvSpPr/>
          <p:nvPr/>
        </p:nvSpPr>
        <p:spPr>
          <a:xfrm>
            <a:off x="4094669" y="4377875"/>
            <a:ext cx="216000" cy="216000"/>
          </a:xfrm>
          <a:prstGeom prst="donut">
            <a:avLst>
              <a:gd name="adj" fmla="val 2743"/>
            </a:avLst>
          </a:prstGeom>
          <a:solidFill>
            <a:srgbClr val="CC00CC"/>
          </a:solidFill>
          <a:ln>
            <a:noFill/>
          </a:ln>
          <a:effectLst>
            <a:glow rad="63500">
              <a:srgbClr val="CC00CC">
                <a:alpha val="40000"/>
              </a:srgbClr>
            </a:glow>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同心圆 18"/>
          <p:cNvSpPr/>
          <p:nvPr/>
        </p:nvSpPr>
        <p:spPr>
          <a:xfrm>
            <a:off x="4740545" y="4341875"/>
            <a:ext cx="288000" cy="288000"/>
          </a:xfrm>
          <a:prstGeom prst="donut">
            <a:avLst>
              <a:gd name="adj" fmla="val 2743"/>
            </a:avLst>
          </a:prstGeom>
          <a:solidFill>
            <a:srgbClr val="CC00CC"/>
          </a:solidFill>
          <a:ln>
            <a:noFill/>
          </a:ln>
          <a:effectLst>
            <a:glow rad="63500">
              <a:srgbClr val="CC00CC">
                <a:alpha val="40000"/>
              </a:srgbClr>
            </a:glow>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同心圆 19"/>
          <p:cNvSpPr/>
          <p:nvPr/>
        </p:nvSpPr>
        <p:spPr>
          <a:xfrm>
            <a:off x="5458422" y="4305875"/>
            <a:ext cx="360000" cy="360000"/>
          </a:xfrm>
          <a:prstGeom prst="donut">
            <a:avLst>
              <a:gd name="adj" fmla="val 2743"/>
            </a:avLst>
          </a:prstGeom>
          <a:solidFill>
            <a:srgbClr val="CC00CC"/>
          </a:solidFill>
          <a:ln>
            <a:noFill/>
          </a:ln>
          <a:effectLst>
            <a:glow rad="63500">
              <a:srgbClr val="CC00CC">
                <a:alpha val="40000"/>
              </a:srgbClr>
            </a:glow>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任意多边形 5"/>
          <p:cNvSpPr/>
          <p:nvPr/>
        </p:nvSpPr>
        <p:spPr>
          <a:xfrm>
            <a:off x="8803341" y="-33046"/>
            <a:ext cx="3388658" cy="1163949"/>
          </a:xfrm>
          <a:custGeom>
            <a:avLst/>
            <a:gdLst>
              <a:gd name="connsiteX0" fmla="*/ 369277 w 6154615"/>
              <a:gd name="connsiteY0" fmla="*/ 0 h 1512277"/>
              <a:gd name="connsiteX1" fmla="*/ 0 w 6154615"/>
              <a:gd name="connsiteY1" fmla="*/ 1512277 h 1512277"/>
              <a:gd name="connsiteX2" fmla="*/ 6137031 w 6154615"/>
              <a:gd name="connsiteY2" fmla="*/ 1512277 h 1512277"/>
              <a:gd name="connsiteX3" fmla="*/ 6154615 w 6154615"/>
              <a:gd name="connsiteY3" fmla="*/ 35169 h 1512277"/>
              <a:gd name="connsiteX4" fmla="*/ 369277 w 6154615"/>
              <a:gd name="connsiteY4" fmla="*/ 0 h 1512277"/>
              <a:gd name="connsiteX0" fmla="*/ 369277 w 6154615"/>
              <a:gd name="connsiteY0" fmla="*/ 0 h 1512277"/>
              <a:gd name="connsiteX1" fmla="*/ 0 w 6154615"/>
              <a:gd name="connsiteY1" fmla="*/ 1512277 h 1512277"/>
              <a:gd name="connsiteX2" fmla="*/ 6154111 w 6154615"/>
              <a:gd name="connsiteY2" fmla="*/ 1512277 h 1512277"/>
              <a:gd name="connsiteX3" fmla="*/ 6154615 w 6154615"/>
              <a:gd name="connsiteY3" fmla="*/ 35169 h 1512277"/>
              <a:gd name="connsiteX4" fmla="*/ 369277 w 6154615"/>
              <a:gd name="connsiteY4" fmla="*/ 0 h 1512277"/>
              <a:gd name="connsiteX0" fmla="*/ 369277 w 6154615"/>
              <a:gd name="connsiteY0" fmla="*/ 17585 h 1477108"/>
              <a:gd name="connsiteX1" fmla="*/ 0 w 6154615"/>
              <a:gd name="connsiteY1" fmla="*/ 1477108 h 1477108"/>
              <a:gd name="connsiteX2" fmla="*/ 6154111 w 6154615"/>
              <a:gd name="connsiteY2" fmla="*/ 1477108 h 1477108"/>
              <a:gd name="connsiteX3" fmla="*/ 6154615 w 6154615"/>
              <a:gd name="connsiteY3" fmla="*/ 0 h 1477108"/>
              <a:gd name="connsiteX4" fmla="*/ 369277 w 6154615"/>
              <a:gd name="connsiteY4" fmla="*/ 17585 h 147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4615" h="1477108">
                <a:moveTo>
                  <a:pt x="369277" y="17585"/>
                </a:moveTo>
                <a:lnTo>
                  <a:pt x="0" y="1477108"/>
                </a:lnTo>
                <a:lnTo>
                  <a:pt x="6154111" y="1477108"/>
                </a:lnTo>
                <a:lnTo>
                  <a:pt x="6154615" y="0"/>
                </a:lnTo>
                <a:lnTo>
                  <a:pt x="369277" y="17585"/>
                </a:lnTo>
                <a:close/>
              </a:path>
            </a:pathLst>
          </a:custGeom>
          <a:solidFill>
            <a:srgbClr val="006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9187239" y="11779"/>
            <a:ext cx="2655138" cy="1077218"/>
          </a:xfrm>
          <a:prstGeom prst="rect">
            <a:avLst/>
          </a:prstGeom>
          <a:solidFill>
            <a:srgbClr val="006EB8"/>
          </a:solidFill>
        </p:spPr>
        <p:txBody>
          <a:bodyPr wrap="square" rtlCol="0">
            <a:spAutoFit/>
          </a:bodyPr>
          <a:lstStyle/>
          <a:p>
            <a:r>
              <a:rPr lang="en-US" altLang="zh-CN" sz="3200" dirty="0" smtClean="0">
                <a:latin typeface="MV Boli" panose="02000500030200090000" pitchFamily="2" charset="0"/>
                <a:ea typeface="微软雅黑 Light" panose="020B0502040204020203" pitchFamily="34" charset="-122"/>
                <a:cs typeface="MV Boli" panose="02000500030200090000" pitchFamily="2" charset="0"/>
              </a:rPr>
              <a:t>Tsinghua</a:t>
            </a:r>
          </a:p>
          <a:p>
            <a:r>
              <a:rPr lang="en-US" altLang="zh-CN" sz="3200" dirty="0" smtClean="0">
                <a:latin typeface="MV Boli" panose="02000500030200090000" pitchFamily="2" charset="0"/>
                <a:ea typeface="微软雅黑 Light" panose="020B0502040204020203" pitchFamily="34" charset="-122"/>
                <a:cs typeface="MV Boli" panose="02000500030200090000" pitchFamily="2" charset="0"/>
              </a:rPr>
              <a:t>IDED Course</a:t>
            </a:r>
            <a:endParaRPr lang="zh-CN" altLang="en-US" sz="3200" dirty="0">
              <a:latin typeface="MV Boli" panose="02000500030200090000" pitchFamily="2" charset="0"/>
              <a:ea typeface="微软雅黑 Light" panose="020B0502040204020203" pitchFamily="34" charset="-122"/>
              <a:cs typeface="MV Boli" panose="02000500030200090000" pitchFamily="2" charset="0"/>
            </a:endParaRPr>
          </a:p>
        </p:txBody>
      </p:sp>
      <p:sp>
        <p:nvSpPr>
          <p:cNvPr id="22" name="等腰三角形 21"/>
          <p:cNvSpPr/>
          <p:nvPr/>
        </p:nvSpPr>
        <p:spPr>
          <a:xfrm rot="10800000">
            <a:off x="11170164" y="140748"/>
            <a:ext cx="360101" cy="237855"/>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39"/>
          <p:cNvPicPr>
            <a:picLocks noChangeAspect="1"/>
          </p:cNvPicPr>
          <p:nvPr/>
        </p:nvPicPr>
        <p:blipFill rotWithShape="1">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bright="10000" contrast="-10000"/>
                    </a14:imgEffect>
                  </a14:imgLayer>
                </a14:imgProps>
              </a:ext>
            </a:extLst>
          </a:blip>
          <a:srcRect l="5858" t="2912" r="4680" b="6784"/>
          <a:stretch/>
        </p:blipFill>
        <p:spPr bwMode="auto">
          <a:xfrm>
            <a:off x="1" y="1"/>
            <a:ext cx="2556199" cy="1091709"/>
          </a:xfrm>
          <a:prstGeom prst="rect">
            <a:avLst/>
          </a:prstGeom>
          <a:ln>
            <a:noFill/>
          </a:ln>
          <a:effectLst>
            <a:outerShdw blurRad="292100" dist="139700" dir="2700000" algn="tl" rotWithShape="0">
              <a:srgbClr val="333333">
                <a:alpha val="65000"/>
              </a:srgbClr>
            </a:outerShdw>
          </a:effectLst>
        </p:spPr>
      </p:pic>
      <p:sp>
        <p:nvSpPr>
          <p:cNvPr id="23" name="矩形 22"/>
          <p:cNvSpPr/>
          <p:nvPr/>
        </p:nvSpPr>
        <p:spPr>
          <a:xfrm>
            <a:off x="1054112" y="1918068"/>
            <a:ext cx="10425953" cy="1200329"/>
          </a:xfrm>
          <a:prstGeom prst="rect">
            <a:avLst/>
          </a:prstGeom>
        </p:spPr>
        <p:txBody>
          <a:bodyPr wrap="square">
            <a:spAutoFit/>
          </a:bodyPr>
          <a:lstStyle/>
          <a:p>
            <a:r>
              <a:rPr lang="en-US" altLang="zh-CN" sz="3600" b="1" dirty="0">
                <a:ln w="9525">
                  <a:solidFill>
                    <a:schemeClr val="bg1"/>
                  </a:solidFill>
                  <a:prstDash val="solid"/>
                </a:ln>
                <a:solidFill>
                  <a:srgbClr val="003366"/>
                </a:solidFill>
                <a:effectLst>
                  <a:outerShdw blurRad="12700" dist="38100" dir="2700000" algn="tl" rotWithShape="0">
                    <a:schemeClr val="accent5">
                      <a:lumMod val="60000"/>
                      <a:lumOff val="40000"/>
                    </a:schemeClr>
                  </a:outerShdw>
                </a:effectLst>
                <a:latin typeface="微软雅黑 Light" panose="020B0502040204020203" pitchFamily="34" charset="-122"/>
                <a:ea typeface="微软雅黑 Light" panose="020B0502040204020203" pitchFamily="34" charset="-122"/>
                <a:cs typeface="Times New Roman" panose="02020603050405020304" pitchFamily="18" charset="0"/>
              </a:rPr>
              <a:t>Cloud </a:t>
            </a:r>
            <a:r>
              <a:rPr lang="en-US" altLang="zh-CN" sz="3600" b="1" dirty="0" smtClean="0">
                <a:ln w="9525">
                  <a:solidFill>
                    <a:schemeClr val="bg1"/>
                  </a:solidFill>
                  <a:prstDash val="solid"/>
                </a:ln>
                <a:solidFill>
                  <a:srgbClr val="003366"/>
                </a:solidFill>
                <a:effectLst>
                  <a:outerShdw blurRad="12700" dist="38100" dir="2700000" algn="tl" rotWithShape="0">
                    <a:schemeClr val="accent5">
                      <a:lumMod val="60000"/>
                      <a:lumOff val="40000"/>
                    </a:schemeClr>
                  </a:outerShdw>
                </a:effectLst>
                <a:latin typeface="微软雅黑 Light" panose="020B0502040204020203" pitchFamily="34" charset="-122"/>
                <a:ea typeface="微软雅黑 Light" panose="020B0502040204020203" pitchFamily="34" charset="-122"/>
                <a:cs typeface="Times New Roman" panose="02020603050405020304" pitchFamily="18" charset="0"/>
              </a:rPr>
              <a:t>Based Condition </a:t>
            </a:r>
            <a:r>
              <a:rPr lang="en-US" altLang="zh-CN" sz="3600" b="1" dirty="0">
                <a:ln w="9525">
                  <a:solidFill>
                    <a:schemeClr val="bg1"/>
                  </a:solidFill>
                  <a:prstDash val="solid"/>
                </a:ln>
                <a:solidFill>
                  <a:srgbClr val="003366"/>
                </a:solidFill>
                <a:effectLst>
                  <a:outerShdw blurRad="12700" dist="38100" dir="2700000" algn="tl" rotWithShape="0">
                    <a:schemeClr val="accent5">
                      <a:lumMod val="60000"/>
                      <a:lumOff val="40000"/>
                    </a:schemeClr>
                  </a:outerShdw>
                </a:effectLst>
                <a:latin typeface="微软雅黑 Light" panose="020B0502040204020203" pitchFamily="34" charset="-122"/>
                <a:ea typeface="微软雅黑 Light" panose="020B0502040204020203" pitchFamily="34" charset="-122"/>
                <a:cs typeface="Times New Roman" panose="02020603050405020304" pitchFamily="18" charset="0"/>
              </a:rPr>
              <a:t>M</a:t>
            </a:r>
            <a:r>
              <a:rPr lang="en-US" altLang="zh-CN" sz="3600" b="1" dirty="0" smtClean="0">
                <a:ln w="9525">
                  <a:solidFill>
                    <a:schemeClr val="bg1"/>
                  </a:solidFill>
                  <a:prstDash val="solid"/>
                </a:ln>
                <a:solidFill>
                  <a:srgbClr val="003366"/>
                </a:solidFill>
                <a:effectLst>
                  <a:outerShdw blurRad="12700" dist="38100" dir="2700000" algn="tl" rotWithShape="0">
                    <a:schemeClr val="accent5">
                      <a:lumMod val="60000"/>
                      <a:lumOff val="40000"/>
                    </a:schemeClr>
                  </a:outerShdw>
                </a:effectLst>
                <a:latin typeface="微软雅黑 Light" panose="020B0502040204020203" pitchFamily="34" charset="-122"/>
                <a:ea typeface="微软雅黑 Light" panose="020B0502040204020203" pitchFamily="34" charset="-122"/>
                <a:cs typeface="Times New Roman" panose="02020603050405020304" pitchFamily="18" charset="0"/>
              </a:rPr>
              <a:t>onitoring </a:t>
            </a:r>
            <a:r>
              <a:rPr lang="en-US" altLang="zh-CN" sz="3600" b="1" dirty="0">
                <a:ln w="9525">
                  <a:solidFill>
                    <a:schemeClr val="bg1"/>
                  </a:solidFill>
                  <a:prstDash val="solid"/>
                </a:ln>
                <a:solidFill>
                  <a:srgbClr val="003366"/>
                </a:solidFill>
                <a:effectLst>
                  <a:outerShdw blurRad="12700" dist="38100" dir="2700000" algn="tl" rotWithShape="0">
                    <a:schemeClr val="accent5">
                      <a:lumMod val="60000"/>
                      <a:lumOff val="40000"/>
                    </a:schemeClr>
                  </a:outerShdw>
                </a:effectLst>
                <a:latin typeface="微软雅黑 Light" panose="020B0502040204020203" pitchFamily="34" charset="-122"/>
                <a:ea typeface="微软雅黑 Light" panose="020B0502040204020203" pitchFamily="34" charset="-122"/>
                <a:cs typeface="Times New Roman" panose="02020603050405020304" pitchFamily="18" charset="0"/>
              </a:rPr>
              <a:t>and </a:t>
            </a:r>
            <a:r>
              <a:rPr lang="en-US" altLang="zh-CN" sz="3600" b="1" dirty="0" smtClean="0">
                <a:ln w="9525">
                  <a:solidFill>
                    <a:schemeClr val="bg1"/>
                  </a:solidFill>
                  <a:prstDash val="solid"/>
                </a:ln>
                <a:solidFill>
                  <a:srgbClr val="003366"/>
                </a:solidFill>
                <a:effectLst>
                  <a:outerShdw blurRad="12700" dist="38100" dir="2700000" algn="tl" rotWithShape="0">
                    <a:schemeClr val="accent5">
                      <a:lumMod val="60000"/>
                      <a:lumOff val="40000"/>
                    </a:schemeClr>
                  </a:outerShdw>
                </a:effectLst>
                <a:latin typeface="微软雅黑 Light" panose="020B0502040204020203" pitchFamily="34" charset="-122"/>
                <a:ea typeface="微软雅黑 Light" panose="020B0502040204020203" pitchFamily="34" charset="-122"/>
                <a:cs typeface="Times New Roman" panose="02020603050405020304" pitchFamily="18" charset="0"/>
              </a:rPr>
              <a:t>Health </a:t>
            </a:r>
            <a:r>
              <a:rPr lang="en-US" altLang="zh-CN" sz="3600" b="1" dirty="0">
                <a:ln w="9525">
                  <a:solidFill>
                    <a:schemeClr val="bg1"/>
                  </a:solidFill>
                  <a:prstDash val="solid"/>
                </a:ln>
                <a:solidFill>
                  <a:srgbClr val="003366"/>
                </a:solidFill>
                <a:effectLst>
                  <a:outerShdw blurRad="12700" dist="38100" dir="2700000" algn="tl" rotWithShape="0">
                    <a:schemeClr val="accent5">
                      <a:lumMod val="60000"/>
                      <a:lumOff val="40000"/>
                    </a:schemeClr>
                  </a:outerShdw>
                </a:effectLst>
                <a:latin typeface="微软雅黑 Light" panose="020B0502040204020203" pitchFamily="34" charset="-122"/>
                <a:ea typeface="微软雅黑 Light" panose="020B0502040204020203" pitchFamily="34" charset="-122"/>
                <a:cs typeface="Times New Roman" panose="02020603050405020304" pitchFamily="18" charset="0"/>
              </a:rPr>
              <a:t>Management of </a:t>
            </a:r>
            <a:r>
              <a:rPr lang="en-US" altLang="zh-CN" sz="3600" b="1" dirty="0" smtClean="0">
                <a:ln w="9525">
                  <a:solidFill>
                    <a:schemeClr val="bg1"/>
                  </a:solidFill>
                  <a:prstDash val="solid"/>
                </a:ln>
                <a:solidFill>
                  <a:srgbClr val="003366"/>
                </a:solidFill>
                <a:effectLst>
                  <a:outerShdw blurRad="12700" dist="38100" dir="2700000" algn="tl" rotWithShape="0">
                    <a:schemeClr val="accent5">
                      <a:lumMod val="60000"/>
                      <a:lumOff val="40000"/>
                    </a:schemeClr>
                  </a:outerShdw>
                </a:effectLst>
                <a:latin typeface="微软雅黑 Light" panose="020B0502040204020203" pitchFamily="34" charset="-122"/>
                <a:ea typeface="微软雅黑 Light" panose="020B0502040204020203" pitchFamily="34" charset="-122"/>
                <a:cs typeface="Times New Roman" panose="02020603050405020304" pitchFamily="18" charset="0"/>
              </a:rPr>
              <a:t>Machine Tools</a:t>
            </a:r>
            <a:endParaRPr lang="zh-CN" altLang="en-US" sz="3600" b="1" dirty="0">
              <a:ln w="9525">
                <a:solidFill>
                  <a:schemeClr val="bg1"/>
                </a:solidFill>
                <a:prstDash val="solid"/>
              </a:ln>
              <a:solidFill>
                <a:srgbClr val="003366"/>
              </a:solidFill>
              <a:effectLst>
                <a:outerShdw blurRad="12700" dist="38100" dir="2700000" algn="tl" rotWithShape="0">
                  <a:schemeClr val="accent5">
                    <a:lumMod val="60000"/>
                    <a:lumOff val="40000"/>
                  </a:schemeClr>
                </a:outerShdw>
              </a:effectLst>
              <a:latin typeface="微软雅黑 Light" panose="020B0502040204020203" pitchFamily="34" charset="-122"/>
              <a:ea typeface="微软雅黑 Light" panose="020B0502040204020203" pitchFamily="34" charset="-122"/>
              <a:cs typeface="Times New Roman" panose="02020603050405020304" pitchFamily="18" charset="0"/>
            </a:endParaRPr>
          </a:p>
        </p:txBody>
      </p:sp>
      <p:sp>
        <p:nvSpPr>
          <p:cNvPr id="3" name="矩形 2"/>
          <p:cNvSpPr/>
          <p:nvPr/>
        </p:nvSpPr>
        <p:spPr>
          <a:xfrm>
            <a:off x="21978" y="4086751"/>
            <a:ext cx="3258328" cy="646331"/>
          </a:xfrm>
          <a:prstGeom prst="rect">
            <a:avLst/>
          </a:prstGeom>
        </p:spPr>
        <p:txBody>
          <a:bodyPr wrap="none">
            <a:spAutoFit/>
          </a:bodyPr>
          <a:lstStyle/>
          <a:p>
            <a:r>
              <a:rPr lang="en-US" altLang="zh-CN" sz="3600" dirty="0" smtClean="0">
                <a:ln w="0"/>
                <a:solidFill>
                  <a:srgbClr val="CC00CC"/>
                </a:solidFill>
                <a:effectLst>
                  <a:reflection blurRad="6350" stA="53000" endA="300" endPos="35500" dir="5400000" sy="-90000" algn="bl" rotWithShape="0"/>
                </a:effectLst>
              </a:rPr>
              <a:t>Group Members</a:t>
            </a:r>
            <a:endParaRPr lang="zh-CN" altLang="en-US" sz="3600" dirty="0">
              <a:ln w="0"/>
              <a:solidFill>
                <a:srgbClr val="CC00CC"/>
              </a:solidFill>
              <a:effectLst>
                <a:reflection blurRad="6350" stA="53000" endA="300" endPos="35500" dir="5400000" sy="-90000" algn="bl" rotWithShape="0"/>
              </a:effectLst>
            </a:endParaRPr>
          </a:p>
        </p:txBody>
      </p:sp>
      <p:sp>
        <p:nvSpPr>
          <p:cNvPr id="24" name="矩形 23"/>
          <p:cNvSpPr/>
          <p:nvPr/>
        </p:nvSpPr>
        <p:spPr>
          <a:xfrm>
            <a:off x="1476083" y="4967894"/>
            <a:ext cx="1195327" cy="523220"/>
          </a:xfrm>
          <a:prstGeom prst="rect">
            <a:avLst/>
          </a:prstGeom>
        </p:spPr>
        <p:txBody>
          <a:bodyPr wrap="none">
            <a:spAutoFit/>
          </a:bodyPr>
          <a:lstStyle/>
          <a:p>
            <a:r>
              <a:rPr lang="en-US" altLang="zh-CN" sz="2800" dirty="0" smtClean="0">
                <a:ln w="0"/>
                <a:solidFill>
                  <a:srgbClr val="CC00CC"/>
                </a:solidFill>
                <a:effectLst>
                  <a:reflection blurRad="6350" stA="53000" endA="300" endPos="35500" dir="5400000" sy="-90000" algn="bl" rotWithShape="0"/>
                </a:effectLst>
              </a:rPr>
              <a:t>Tao Lin</a:t>
            </a:r>
            <a:endParaRPr lang="zh-CN" altLang="en-US" sz="2800" dirty="0">
              <a:ln w="0"/>
              <a:solidFill>
                <a:srgbClr val="CC00CC"/>
              </a:solidFill>
              <a:effectLst>
                <a:reflection blurRad="6350" stA="53000" endA="300" endPos="35500" dir="5400000" sy="-90000" algn="bl" rotWithShape="0"/>
              </a:effectLst>
            </a:endParaRPr>
          </a:p>
        </p:txBody>
      </p:sp>
      <p:sp>
        <p:nvSpPr>
          <p:cNvPr id="26" name="矩形 25"/>
          <p:cNvSpPr/>
          <p:nvPr/>
        </p:nvSpPr>
        <p:spPr>
          <a:xfrm>
            <a:off x="3520793" y="4976112"/>
            <a:ext cx="1398140" cy="523220"/>
          </a:xfrm>
          <a:prstGeom prst="rect">
            <a:avLst/>
          </a:prstGeom>
        </p:spPr>
        <p:txBody>
          <a:bodyPr wrap="none">
            <a:spAutoFit/>
          </a:bodyPr>
          <a:lstStyle/>
          <a:p>
            <a:r>
              <a:rPr lang="en-US" altLang="zh-CN" sz="2800" dirty="0" smtClean="0">
                <a:ln w="0"/>
                <a:solidFill>
                  <a:srgbClr val="CC00CC"/>
                </a:solidFill>
                <a:effectLst>
                  <a:reflection blurRad="6350" stA="53000" endA="300" endPos="35500" dir="5400000" sy="-90000" algn="bl" rotWithShape="0"/>
                </a:effectLst>
              </a:rPr>
              <a:t>Shen Lei</a:t>
            </a:r>
            <a:endParaRPr lang="zh-CN" altLang="en-US" sz="2800" dirty="0">
              <a:ln w="0"/>
              <a:solidFill>
                <a:srgbClr val="CC00CC"/>
              </a:solidFill>
              <a:effectLst>
                <a:reflection blurRad="6350" stA="53000" endA="300" endPos="35500" dir="5400000" sy="-90000" algn="bl" rotWithShape="0"/>
              </a:effectLst>
            </a:endParaRPr>
          </a:p>
        </p:txBody>
      </p:sp>
      <p:sp>
        <p:nvSpPr>
          <p:cNvPr id="27" name="矩形 26"/>
          <p:cNvSpPr/>
          <p:nvPr/>
        </p:nvSpPr>
        <p:spPr>
          <a:xfrm>
            <a:off x="5768316" y="4985076"/>
            <a:ext cx="2426562" cy="523220"/>
          </a:xfrm>
          <a:prstGeom prst="rect">
            <a:avLst/>
          </a:prstGeom>
        </p:spPr>
        <p:txBody>
          <a:bodyPr wrap="none">
            <a:spAutoFit/>
          </a:bodyPr>
          <a:lstStyle/>
          <a:p>
            <a:r>
              <a:rPr lang="en-US" altLang="zh-CN" sz="2800" dirty="0">
                <a:ln w="0"/>
                <a:solidFill>
                  <a:srgbClr val="CC00CC"/>
                </a:solidFill>
                <a:effectLst>
                  <a:reflection blurRad="6350" stA="53000" endA="300" endPos="35500" dir="5400000" sy="-90000" algn="bl" rotWithShape="0"/>
                </a:effectLst>
              </a:rPr>
              <a:t>Francesco </a:t>
            </a:r>
            <a:r>
              <a:rPr lang="en-US" altLang="zh-CN" sz="2800" dirty="0" err="1">
                <a:ln w="0"/>
                <a:solidFill>
                  <a:srgbClr val="CC00CC"/>
                </a:solidFill>
                <a:effectLst>
                  <a:reflection blurRad="6350" stA="53000" endA="300" endPos="35500" dir="5400000" sy="-90000" algn="bl" rotWithShape="0"/>
                </a:effectLst>
              </a:rPr>
              <a:t>Curti</a:t>
            </a:r>
            <a:endParaRPr lang="zh-CN" altLang="en-US" sz="2800" dirty="0">
              <a:ln w="0"/>
              <a:solidFill>
                <a:srgbClr val="CC00CC"/>
              </a:solidFill>
              <a:effectLst>
                <a:reflection blurRad="6350" stA="53000" endA="300" endPos="35500" dir="5400000" sy="-90000" algn="bl" rotWithShape="0"/>
              </a:effectLst>
            </a:endParaRPr>
          </a:p>
        </p:txBody>
      </p:sp>
      <p:sp>
        <p:nvSpPr>
          <p:cNvPr id="28" name="矩形 27"/>
          <p:cNvSpPr/>
          <p:nvPr/>
        </p:nvSpPr>
        <p:spPr>
          <a:xfrm>
            <a:off x="9044261" y="4985076"/>
            <a:ext cx="2125903" cy="523220"/>
          </a:xfrm>
          <a:prstGeom prst="rect">
            <a:avLst/>
          </a:prstGeom>
        </p:spPr>
        <p:txBody>
          <a:bodyPr wrap="none">
            <a:spAutoFit/>
          </a:bodyPr>
          <a:lstStyle/>
          <a:p>
            <a:r>
              <a:rPr lang="en-US" altLang="zh-CN" sz="2800" dirty="0">
                <a:ln w="0"/>
                <a:solidFill>
                  <a:srgbClr val="CC00CC"/>
                </a:solidFill>
                <a:effectLst>
                  <a:reflection blurRad="6350" stA="53000" endA="300" endPos="35500" dir="5400000" sy="-90000" algn="bl" rotWithShape="0"/>
                </a:effectLst>
              </a:rPr>
              <a:t>Amin </a:t>
            </a:r>
            <a:r>
              <a:rPr lang="en-US" altLang="zh-CN" sz="2800" dirty="0" err="1">
                <a:ln w="0"/>
                <a:solidFill>
                  <a:srgbClr val="CC00CC"/>
                </a:solidFill>
                <a:effectLst>
                  <a:reflection blurRad="6350" stA="53000" endA="300" endPos="35500" dir="5400000" sy="-90000" algn="bl" rotWithShape="0"/>
                </a:effectLst>
              </a:rPr>
              <a:t>Lotfiani</a:t>
            </a:r>
            <a:endParaRPr lang="zh-CN" altLang="en-US" sz="2800" dirty="0">
              <a:ln w="0"/>
              <a:solidFill>
                <a:srgbClr val="CC00CC"/>
              </a:solidFill>
              <a:effectLst>
                <a:reflection blurRad="6350" stA="53000" endA="300" endPos="35500" dir="5400000" sy="-90000" algn="bl" rotWithShape="0"/>
              </a:effectLst>
            </a:endParaRPr>
          </a:p>
        </p:txBody>
      </p:sp>
    </p:spTree>
    <p:extLst>
      <p:ext uri="{BB962C8B-B14F-4D97-AF65-F5344CB8AC3E}">
        <p14:creationId xmlns:p14="http://schemas.microsoft.com/office/powerpoint/2010/main" val="622271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14255" y="-1"/>
            <a:ext cx="5817791" cy="6854283"/>
          </a:xfrm>
          <a:custGeom>
            <a:avLst/>
            <a:gdLst>
              <a:gd name="connsiteX0" fmla="*/ 0 w 5307980"/>
              <a:gd name="connsiteY0" fmla="*/ 0 h 5163014"/>
              <a:gd name="connsiteX1" fmla="*/ 0 w 5307980"/>
              <a:gd name="connsiteY1" fmla="*/ 5163014 h 5163014"/>
              <a:gd name="connsiteX2" fmla="*/ 3902927 w 5307980"/>
              <a:gd name="connsiteY2" fmla="*/ 5163014 h 5163014"/>
              <a:gd name="connsiteX3" fmla="*/ 5307980 w 5307980"/>
              <a:gd name="connsiteY3" fmla="*/ 22302 h 5163014"/>
              <a:gd name="connsiteX4" fmla="*/ 0 w 5307980"/>
              <a:gd name="connsiteY4" fmla="*/ 0 h 5163014"/>
              <a:gd name="connsiteX0" fmla="*/ 0 w 5307980"/>
              <a:gd name="connsiteY0" fmla="*/ 1 h 5140712"/>
              <a:gd name="connsiteX1" fmla="*/ 0 w 5307980"/>
              <a:gd name="connsiteY1" fmla="*/ 5140712 h 5140712"/>
              <a:gd name="connsiteX2" fmla="*/ 3902927 w 5307980"/>
              <a:gd name="connsiteY2" fmla="*/ 5140712 h 5140712"/>
              <a:gd name="connsiteX3" fmla="*/ 5307980 w 5307980"/>
              <a:gd name="connsiteY3" fmla="*/ 0 h 5140712"/>
              <a:gd name="connsiteX4" fmla="*/ 0 w 5307980"/>
              <a:gd name="connsiteY4" fmla="*/ 1 h 514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7980" h="5140712">
                <a:moveTo>
                  <a:pt x="0" y="1"/>
                </a:moveTo>
                <a:lnTo>
                  <a:pt x="0" y="5140712"/>
                </a:lnTo>
                <a:lnTo>
                  <a:pt x="3902927" y="5140712"/>
                </a:lnTo>
                <a:lnTo>
                  <a:pt x="5307980" y="0"/>
                </a:lnTo>
                <a:lnTo>
                  <a:pt x="0" y="1"/>
                </a:lnTo>
                <a:close/>
              </a:path>
            </a:pathLst>
          </a:custGeom>
          <a:gradFill>
            <a:gsLst>
              <a:gs pos="54000">
                <a:schemeClr val="accent1">
                  <a:lumMod val="5000"/>
                  <a:lumOff val="95000"/>
                </a:schemeClr>
              </a:gs>
              <a:gs pos="75000">
                <a:schemeClr val="accent1">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smtClean="0">
                <a:latin typeface="微软雅黑" panose="020B0503020204020204" pitchFamily="34" charset="-122"/>
                <a:ea typeface="微软雅黑" panose="020B0503020204020204" pitchFamily="34" charset="-122"/>
              </a:rPr>
              <a:t>02</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rot="16200000">
            <a:off x="7750957" y="-2473128"/>
            <a:ext cx="1962705" cy="6913756"/>
          </a:xfrm>
          <a:custGeom>
            <a:avLst/>
            <a:gdLst>
              <a:gd name="connsiteX0" fmla="*/ 1661532 w 1672683"/>
              <a:gd name="connsiteY0" fmla="*/ 0 h 5185317"/>
              <a:gd name="connsiteX1" fmla="*/ 0 w 1672683"/>
              <a:gd name="connsiteY1" fmla="*/ 5185317 h 5185317"/>
              <a:gd name="connsiteX2" fmla="*/ 1672683 w 1672683"/>
              <a:gd name="connsiteY2" fmla="*/ 5185317 h 5185317"/>
              <a:gd name="connsiteX3" fmla="*/ 1661532 w 1672683"/>
              <a:gd name="connsiteY3" fmla="*/ 0 h 5185317"/>
            </a:gdLst>
            <a:ahLst/>
            <a:cxnLst>
              <a:cxn ang="0">
                <a:pos x="connsiteX0" y="connsiteY0"/>
              </a:cxn>
              <a:cxn ang="0">
                <a:pos x="connsiteX1" y="connsiteY1"/>
              </a:cxn>
              <a:cxn ang="0">
                <a:pos x="connsiteX2" y="connsiteY2"/>
              </a:cxn>
              <a:cxn ang="0">
                <a:pos x="connsiteX3" y="connsiteY3"/>
              </a:cxn>
            </a:cxnLst>
            <a:rect l="l" t="t" r="r" b="b"/>
            <a:pathLst>
              <a:path w="1672683" h="5185317">
                <a:moveTo>
                  <a:pt x="1661532" y="0"/>
                </a:moveTo>
                <a:lnTo>
                  <a:pt x="0" y="5185317"/>
                </a:lnTo>
                <a:lnTo>
                  <a:pt x="1672683" y="5185317"/>
                </a:lnTo>
                <a:lnTo>
                  <a:pt x="1661532" y="0"/>
                </a:lnTo>
                <a:close/>
              </a:path>
            </a:pathLst>
          </a:custGeom>
          <a:gradFill>
            <a:gsLst>
              <a:gs pos="0">
                <a:schemeClr val="accent1">
                  <a:lumMod val="5000"/>
                  <a:lumOff val="95000"/>
                </a:schemeClr>
              </a:gs>
              <a:gs pos="79000">
                <a:schemeClr val="accent1">
                  <a:lumMod val="45000"/>
                  <a:lumOff val="55000"/>
                </a:schemeClr>
              </a:gs>
              <a:gs pos="90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pic>
        <p:nvPicPr>
          <p:cNvPr id="22" name="图片 39"/>
          <p:cNvPicPr>
            <a:picLocks noChangeAspect="1"/>
          </p:cNvPicPr>
          <p:nvPr/>
        </p:nvPicPr>
        <p:blipFill rotWithShape="1">
          <a:blip r:embed="rId2">
            <a:clrChange>
              <a:clrFrom>
                <a:srgbClr val="FFFFFF"/>
              </a:clrFrom>
              <a:clrTo>
                <a:srgbClr val="FFFFFF">
                  <a:alpha val="0"/>
                </a:srgbClr>
              </a:clrTo>
            </a:clrChange>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9" name="任意多边形 8"/>
          <p:cNvSpPr/>
          <p:nvPr/>
        </p:nvSpPr>
        <p:spPr>
          <a:xfrm>
            <a:off x="4283734" y="3717"/>
            <a:ext cx="1519190" cy="6854283"/>
          </a:xfrm>
          <a:custGeom>
            <a:avLst/>
            <a:gdLst>
              <a:gd name="connsiteX0" fmla="*/ 1393903 w 1393903"/>
              <a:gd name="connsiteY0" fmla="*/ 0 h 5140712"/>
              <a:gd name="connsiteX1" fmla="*/ 0 w 1393903"/>
              <a:gd name="connsiteY1" fmla="*/ 5140712 h 5140712"/>
              <a:gd name="connsiteX0" fmla="*/ 1449659 w 1449659"/>
              <a:gd name="connsiteY0" fmla="*/ 0 h 5140712"/>
              <a:gd name="connsiteX1" fmla="*/ 0 w 1449659"/>
              <a:gd name="connsiteY1" fmla="*/ 5140712 h 5140712"/>
              <a:gd name="connsiteX0" fmla="*/ 1427356 w 1427356"/>
              <a:gd name="connsiteY0" fmla="*/ 0 h 5151863"/>
              <a:gd name="connsiteX1" fmla="*/ 0 w 1427356"/>
              <a:gd name="connsiteY1" fmla="*/ 5151863 h 5151863"/>
              <a:gd name="connsiteX0" fmla="*/ 1449658 w 1449658"/>
              <a:gd name="connsiteY0" fmla="*/ 0 h 5140712"/>
              <a:gd name="connsiteX1" fmla="*/ 0 w 1449658"/>
              <a:gd name="connsiteY1" fmla="*/ 5140712 h 5140712"/>
            </a:gdLst>
            <a:ahLst/>
            <a:cxnLst>
              <a:cxn ang="0">
                <a:pos x="connsiteX0" y="connsiteY0"/>
              </a:cxn>
              <a:cxn ang="0">
                <a:pos x="connsiteX1" y="connsiteY1"/>
              </a:cxn>
            </a:cxnLst>
            <a:rect l="l" t="t" r="r" b="b"/>
            <a:pathLst>
              <a:path w="1449658" h="5140712">
                <a:moveTo>
                  <a:pt x="1449658" y="0"/>
                </a:moveTo>
                <a:lnTo>
                  <a:pt x="0" y="5140712"/>
                </a:lnTo>
              </a:path>
            </a:pathLst>
          </a:custGeom>
          <a:noFill/>
          <a:ln w="3810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文本框 7"/>
          <p:cNvSpPr txBox="1"/>
          <p:nvPr/>
        </p:nvSpPr>
        <p:spPr>
          <a:xfrm>
            <a:off x="1064753" y="215839"/>
            <a:ext cx="6153731"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Problem Definition</a:t>
            </a:r>
            <a:endParaRPr lang="zh-CN" altLang="en-US" sz="3200" b="1" dirty="0">
              <a:latin typeface="微软雅黑" panose="020B0503020204020204" pitchFamily="34" charset="-122"/>
              <a:ea typeface="微软雅黑" panose="020B0503020204020204" pitchFamily="34" charset="-122"/>
            </a:endParaRPr>
          </a:p>
        </p:txBody>
      </p:sp>
      <p:sp>
        <p:nvSpPr>
          <p:cNvPr id="23" name="文本框 17"/>
          <p:cNvSpPr txBox="1"/>
          <p:nvPr/>
        </p:nvSpPr>
        <p:spPr>
          <a:xfrm>
            <a:off x="302034" y="1611998"/>
            <a:ext cx="5190523" cy="1815882"/>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altLang="zh-CN" sz="1600" b="1" dirty="0" smtClean="0">
                <a:latin typeface="Arial" panose="020B0604020202020204" pitchFamily="34" charset="0"/>
                <a:cs typeface="Arial" panose="020B0604020202020204" pitchFamily="34" charset="0"/>
              </a:rPr>
              <a:t>Selected Sensors</a:t>
            </a:r>
          </a:p>
          <a:p>
            <a:pPr marL="285750" indent="-285750" algn="just">
              <a:lnSpc>
                <a:spcPct val="150000"/>
              </a:lnSpc>
              <a:buFontTx/>
              <a:buChar char="-"/>
            </a:pPr>
            <a:r>
              <a:rPr lang="en-US" altLang="zh-CN" sz="1600" dirty="0" smtClean="0">
                <a:solidFill>
                  <a:schemeClr val="accent6">
                    <a:lumMod val="50000"/>
                  </a:schemeClr>
                </a:solidFill>
                <a:latin typeface="Arial" panose="020B0604020202020204" pitchFamily="34" charset="0"/>
                <a:cs typeface="Arial" panose="020B0604020202020204" pitchFamily="34" charset="0"/>
              </a:rPr>
              <a:t>Vibration sensors (Accelerometer)</a:t>
            </a:r>
          </a:p>
          <a:p>
            <a:pPr marL="285750" indent="-285750" algn="just">
              <a:lnSpc>
                <a:spcPct val="150000"/>
              </a:lnSpc>
              <a:buFontTx/>
              <a:buChar char="-"/>
            </a:pPr>
            <a:r>
              <a:rPr lang="en-US" altLang="zh-CN" sz="1600" dirty="0" smtClean="0">
                <a:solidFill>
                  <a:schemeClr val="accent6">
                    <a:lumMod val="50000"/>
                  </a:schemeClr>
                </a:solidFill>
                <a:latin typeface="Arial" panose="020B0604020202020204" pitchFamily="34" charset="0"/>
                <a:cs typeface="Arial" panose="020B0604020202020204" pitchFamily="34" charset="0"/>
              </a:rPr>
              <a:t>AE Sensors (Acoustic Emission)</a:t>
            </a:r>
          </a:p>
          <a:p>
            <a:pPr marL="285750" indent="-285750" algn="just">
              <a:lnSpc>
                <a:spcPct val="150000"/>
              </a:lnSpc>
              <a:buFontTx/>
              <a:buChar char="-"/>
            </a:pPr>
            <a:r>
              <a:rPr lang="en-US" altLang="zh-CN" sz="1600" dirty="0" smtClean="0">
                <a:solidFill>
                  <a:schemeClr val="accent6">
                    <a:lumMod val="50000"/>
                  </a:schemeClr>
                </a:solidFill>
                <a:latin typeface="Arial" panose="020B0604020202020204" pitchFamily="34" charset="0"/>
                <a:cs typeface="Arial" panose="020B0604020202020204" pitchFamily="34" charset="0"/>
              </a:rPr>
              <a:t>Temp. sensors (thermometer) </a:t>
            </a:r>
          </a:p>
          <a:p>
            <a:endParaRPr lang="en-US" altLang="zh-CN" sz="1600" dirty="0">
              <a:latin typeface="Arial" panose="020B0604020202020204" pitchFamily="34" charset="0"/>
              <a:cs typeface="Arial" panose="020B0604020202020204" pitchFamily="34" charset="0"/>
            </a:endParaRPr>
          </a:p>
        </p:txBody>
      </p:sp>
      <p:sp>
        <p:nvSpPr>
          <p:cNvPr id="13" name="文本框 17"/>
          <p:cNvSpPr txBox="1"/>
          <p:nvPr/>
        </p:nvSpPr>
        <p:spPr>
          <a:xfrm>
            <a:off x="157991" y="3988985"/>
            <a:ext cx="6584641" cy="218521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altLang="zh-CN" sz="1600" b="1" dirty="0" smtClean="0">
                <a:latin typeface="Arial" panose="020B0604020202020204" pitchFamily="34" charset="0"/>
                <a:cs typeface="Arial" panose="020B0604020202020204" pitchFamily="34" charset="0"/>
              </a:rPr>
              <a:t>Challenges</a:t>
            </a:r>
          </a:p>
          <a:p>
            <a:pPr marL="285750" indent="-285750" algn="just">
              <a:lnSpc>
                <a:spcPct val="150000"/>
              </a:lnSpc>
              <a:buFontTx/>
              <a:buChar char="-"/>
            </a:pPr>
            <a:r>
              <a:rPr lang="en-US" altLang="zh-CN" sz="1600" dirty="0" smtClean="0">
                <a:latin typeface="Arial" panose="020B0604020202020204" pitchFamily="34" charset="0"/>
                <a:cs typeface="Arial" panose="020B0604020202020204" pitchFamily="34" charset="0"/>
              </a:rPr>
              <a:t>Really </a:t>
            </a:r>
            <a:r>
              <a:rPr lang="en-US" altLang="zh-CN" sz="1600" b="1" dirty="0" smtClean="0">
                <a:latin typeface="Arial" panose="020B0604020202020204" pitchFamily="34" charset="0"/>
                <a:cs typeface="Arial" panose="020B0604020202020204" pitchFamily="34" charset="0"/>
              </a:rPr>
              <a:t>Big</a:t>
            </a:r>
            <a:r>
              <a:rPr lang="en-US" altLang="zh-CN" sz="1600" dirty="0" smtClean="0">
                <a:latin typeface="Arial" panose="020B0604020202020204" pitchFamily="34" charset="0"/>
                <a:cs typeface="Arial" panose="020B0604020202020204" pitchFamily="34" charset="0"/>
              </a:rPr>
              <a:t> </a:t>
            </a:r>
            <a:r>
              <a:rPr lang="en-US" altLang="zh-CN" sz="1600" smtClean="0">
                <a:latin typeface="Arial" panose="020B0604020202020204" pitchFamily="34" charset="0"/>
                <a:cs typeface="Arial" panose="020B0604020202020204" pitchFamily="34" charset="0"/>
              </a:rPr>
              <a:t>DATA </a:t>
            </a:r>
          </a:p>
          <a:p>
            <a:pPr marL="285750" indent="-285750" algn="just">
              <a:lnSpc>
                <a:spcPct val="150000"/>
              </a:lnSpc>
              <a:buFontTx/>
              <a:buChar char="-"/>
            </a:pPr>
            <a:r>
              <a:rPr lang="en-US" altLang="zh-CN" sz="1600" smtClean="0">
                <a:latin typeface="Arial" panose="020B0604020202020204" pitchFamily="34" charset="0"/>
                <a:cs typeface="Arial" panose="020B0604020202020204" pitchFamily="34" charset="0"/>
              </a:rPr>
              <a:t>The </a:t>
            </a:r>
            <a:r>
              <a:rPr lang="en-US" altLang="zh-CN" sz="1600" dirty="0" smtClean="0">
                <a:latin typeface="Arial" panose="020B0604020202020204" pitchFamily="34" charset="0"/>
                <a:cs typeface="Arial" panose="020B0604020202020204" pitchFamily="34" charset="0"/>
              </a:rPr>
              <a:t>data includes a lot of noises</a:t>
            </a:r>
          </a:p>
          <a:p>
            <a:pPr marL="285750" indent="-285750" algn="just">
              <a:lnSpc>
                <a:spcPct val="150000"/>
              </a:lnSpc>
              <a:buFontTx/>
              <a:buChar char="-"/>
            </a:pPr>
            <a:r>
              <a:rPr lang="en-US" altLang="zh-CN" sz="1600" dirty="0" smtClean="0">
                <a:latin typeface="Arial" panose="020B0604020202020204" pitchFamily="34" charset="0"/>
                <a:cs typeface="Arial" panose="020B0604020202020204" pitchFamily="34" charset="0"/>
              </a:rPr>
              <a:t>Effective features should be extracted from the data (DATA analysis)</a:t>
            </a:r>
          </a:p>
          <a:p>
            <a:pPr marL="285750" indent="-285750" algn="just">
              <a:lnSpc>
                <a:spcPct val="150000"/>
              </a:lnSpc>
              <a:buFontTx/>
              <a:buChar char="-"/>
            </a:pPr>
            <a:r>
              <a:rPr lang="en-US" altLang="zh-CN" sz="1600" dirty="0" smtClean="0">
                <a:latin typeface="Arial" panose="020B0604020202020204" pitchFamily="34" charset="0"/>
                <a:cs typeface="Arial" panose="020B0604020202020204" pitchFamily="34" charset="0"/>
              </a:rPr>
              <a:t>Powerful decision making algorithm</a:t>
            </a:r>
          </a:p>
          <a:p>
            <a:endParaRPr lang="en-US" altLang="zh-CN" sz="1600" dirty="0">
              <a:latin typeface="Arial" panose="020B0604020202020204" pitchFamily="34" charset="0"/>
              <a:cs typeface="Arial" panose="020B0604020202020204" pitchFamily="34" charset="0"/>
            </a:endParaRPr>
          </a:p>
        </p:txBody>
      </p:sp>
      <p:pic>
        <p:nvPicPr>
          <p:cNvPr id="3" name="Picture 2"/>
          <p:cNvPicPr>
            <a:picLocks noChangeAspect="1"/>
          </p:cNvPicPr>
          <p:nvPr/>
        </p:nvPicPr>
        <p:blipFill>
          <a:blip r:embed="rId3"/>
          <a:stretch>
            <a:fillRect/>
          </a:stretch>
        </p:blipFill>
        <p:spPr>
          <a:xfrm>
            <a:off x="5492557" y="1942777"/>
            <a:ext cx="5887782" cy="3043412"/>
          </a:xfrm>
          <a:prstGeom prst="rect">
            <a:avLst/>
          </a:prstGeom>
        </p:spPr>
      </p:pic>
    </p:spTree>
    <p:extLst>
      <p:ext uri="{BB962C8B-B14F-4D97-AF65-F5344CB8AC3E}">
        <p14:creationId xmlns:p14="http://schemas.microsoft.com/office/powerpoint/2010/main" val="25339878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4234054" y="1975736"/>
            <a:ext cx="7972815" cy="4885981"/>
          </a:xfrm>
          <a:prstGeom prst="rect">
            <a:avLst/>
          </a:prstGeom>
        </p:spPr>
      </p:pic>
      <p:sp>
        <p:nvSpPr>
          <p:cNvPr id="2" name="任意多边形 1"/>
          <p:cNvSpPr/>
          <p:nvPr/>
        </p:nvSpPr>
        <p:spPr>
          <a:xfrm>
            <a:off x="-14868" y="0"/>
            <a:ext cx="5817791" cy="6854283"/>
          </a:xfrm>
          <a:custGeom>
            <a:avLst/>
            <a:gdLst>
              <a:gd name="connsiteX0" fmla="*/ 0 w 5307980"/>
              <a:gd name="connsiteY0" fmla="*/ 0 h 5163014"/>
              <a:gd name="connsiteX1" fmla="*/ 0 w 5307980"/>
              <a:gd name="connsiteY1" fmla="*/ 5163014 h 5163014"/>
              <a:gd name="connsiteX2" fmla="*/ 3902927 w 5307980"/>
              <a:gd name="connsiteY2" fmla="*/ 5163014 h 5163014"/>
              <a:gd name="connsiteX3" fmla="*/ 5307980 w 5307980"/>
              <a:gd name="connsiteY3" fmla="*/ 22302 h 5163014"/>
              <a:gd name="connsiteX4" fmla="*/ 0 w 5307980"/>
              <a:gd name="connsiteY4" fmla="*/ 0 h 5163014"/>
              <a:gd name="connsiteX0" fmla="*/ 0 w 5307980"/>
              <a:gd name="connsiteY0" fmla="*/ 1 h 5140712"/>
              <a:gd name="connsiteX1" fmla="*/ 0 w 5307980"/>
              <a:gd name="connsiteY1" fmla="*/ 5140712 h 5140712"/>
              <a:gd name="connsiteX2" fmla="*/ 3902927 w 5307980"/>
              <a:gd name="connsiteY2" fmla="*/ 5140712 h 5140712"/>
              <a:gd name="connsiteX3" fmla="*/ 5307980 w 5307980"/>
              <a:gd name="connsiteY3" fmla="*/ 0 h 5140712"/>
              <a:gd name="connsiteX4" fmla="*/ 0 w 5307980"/>
              <a:gd name="connsiteY4" fmla="*/ 1 h 514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7980" h="5140712">
                <a:moveTo>
                  <a:pt x="0" y="1"/>
                </a:moveTo>
                <a:lnTo>
                  <a:pt x="0" y="5140712"/>
                </a:lnTo>
                <a:lnTo>
                  <a:pt x="3902927" y="5140712"/>
                </a:lnTo>
                <a:lnTo>
                  <a:pt x="5307980" y="0"/>
                </a:lnTo>
                <a:lnTo>
                  <a:pt x="0" y="1"/>
                </a:lnTo>
                <a:close/>
              </a:path>
            </a:pathLst>
          </a:custGeom>
          <a:gradFill>
            <a:gsLst>
              <a:gs pos="54000">
                <a:schemeClr val="accent1">
                  <a:lumMod val="5000"/>
                  <a:lumOff val="95000"/>
                </a:schemeClr>
              </a:gs>
              <a:gs pos="75000">
                <a:schemeClr val="accent1">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smtClean="0">
                <a:latin typeface="微软雅黑" panose="020B0503020204020204" pitchFamily="34" charset="-122"/>
                <a:ea typeface="微软雅黑" panose="020B0503020204020204" pitchFamily="34" charset="-122"/>
              </a:rPr>
              <a:t>03</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rot="16200000">
            <a:off x="7750957" y="-2473128"/>
            <a:ext cx="1962705" cy="6913756"/>
          </a:xfrm>
          <a:custGeom>
            <a:avLst/>
            <a:gdLst>
              <a:gd name="connsiteX0" fmla="*/ 1661532 w 1672683"/>
              <a:gd name="connsiteY0" fmla="*/ 0 h 5185317"/>
              <a:gd name="connsiteX1" fmla="*/ 0 w 1672683"/>
              <a:gd name="connsiteY1" fmla="*/ 5185317 h 5185317"/>
              <a:gd name="connsiteX2" fmla="*/ 1672683 w 1672683"/>
              <a:gd name="connsiteY2" fmla="*/ 5185317 h 5185317"/>
              <a:gd name="connsiteX3" fmla="*/ 1661532 w 1672683"/>
              <a:gd name="connsiteY3" fmla="*/ 0 h 5185317"/>
            </a:gdLst>
            <a:ahLst/>
            <a:cxnLst>
              <a:cxn ang="0">
                <a:pos x="connsiteX0" y="connsiteY0"/>
              </a:cxn>
              <a:cxn ang="0">
                <a:pos x="connsiteX1" y="connsiteY1"/>
              </a:cxn>
              <a:cxn ang="0">
                <a:pos x="connsiteX2" y="connsiteY2"/>
              </a:cxn>
              <a:cxn ang="0">
                <a:pos x="connsiteX3" y="connsiteY3"/>
              </a:cxn>
            </a:cxnLst>
            <a:rect l="l" t="t" r="r" b="b"/>
            <a:pathLst>
              <a:path w="1672683" h="5185317">
                <a:moveTo>
                  <a:pt x="1661532" y="0"/>
                </a:moveTo>
                <a:lnTo>
                  <a:pt x="0" y="5185317"/>
                </a:lnTo>
                <a:lnTo>
                  <a:pt x="1672683" y="5185317"/>
                </a:lnTo>
                <a:lnTo>
                  <a:pt x="1661532" y="0"/>
                </a:lnTo>
                <a:close/>
              </a:path>
            </a:pathLst>
          </a:custGeom>
          <a:gradFill>
            <a:gsLst>
              <a:gs pos="0">
                <a:schemeClr val="accent1">
                  <a:lumMod val="5000"/>
                  <a:lumOff val="95000"/>
                </a:schemeClr>
              </a:gs>
              <a:gs pos="79000">
                <a:schemeClr val="accent1">
                  <a:lumMod val="45000"/>
                  <a:lumOff val="55000"/>
                </a:schemeClr>
              </a:gs>
              <a:gs pos="90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8" name="文本框 17"/>
          <p:cNvSpPr txBox="1"/>
          <p:nvPr/>
        </p:nvSpPr>
        <p:spPr>
          <a:xfrm>
            <a:off x="557387" y="4300491"/>
            <a:ext cx="3768148" cy="2585323"/>
          </a:xfrm>
          <a:prstGeom prst="rect">
            <a:avLst/>
          </a:prstGeom>
          <a:noFill/>
        </p:spPr>
        <p:txBody>
          <a:bodyPr wrap="square" rtlCol="0">
            <a:spAutoFit/>
          </a:bodyPr>
          <a:lstStyle/>
          <a:p>
            <a:pPr marL="285750" indent="-285750" algn="just">
              <a:buFont typeface="Arial" panose="020B0604020202020204" pitchFamily="34" charset="0"/>
              <a:buChar char="•"/>
            </a:pPr>
            <a:r>
              <a:rPr lang="en-US" altLang="zh-CN" dirty="0" err="1" smtClean="0">
                <a:latin typeface="Arial" panose="020B0604020202020204" pitchFamily="34" charset="0"/>
                <a:cs typeface="Arial" panose="020B0604020202020204" pitchFamily="34" charset="0"/>
              </a:rPr>
              <a:t>MindSphere</a:t>
            </a:r>
            <a:r>
              <a:rPr lang="en-US" altLang="zh-CN" dirty="0" smtClean="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is the cloud-based, open </a:t>
            </a:r>
            <a:r>
              <a:rPr lang="en-US" altLang="zh-CN" dirty="0" err="1">
                <a:latin typeface="Arial" panose="020B0604020202020204" pitchFamily="34" charset="0"/>
                <a:cs typeface="Arial" panose="020B0604020202020204" pitchFamily="34" charset="0"/>
              </a:rPr>
              <a:t>IoT</a:t>
            </a:r>
            <a:r>
              <a:rPr lang="en-US" altLang="zh-CN" dirty="0">
                <a:latin typeface="Arial" panose="020B0604020202020204" pitchFamily="34" charset="0"/>
                <a:cs typeface="Arial" panose="020B0604020202020204" pitchFamily="34" charset="0"/>
              </a:rPr>
              <a:t> operating system from Siemens that connects your products, plants, systems, and </a:t>
            </a:r>
            <a:r>
              <a:rPr lang="en-US" altLang="zh-CN" dirty="0" smtClean="0">
                <a:latin typeface="Arial" panose="020B0604020202020204" pitchFamily="34" charset="0"/>
                <a:cs typeface="Arial" panose="020B0604020202020204" pitchFamily="34" charset="0"/>
              </a:rPr>
              <a:t>machines, enabling </a:t>
            </a:r>
            <a:r>
              <a:rPr lang="en-US" altLang="zh-CN" dirty="0">
                <a:latin typeface="Arial" panose="020B0604020202020204" pitchFamily="34" charset="0"/>
                <a:cs typeface="Arial" panose="020B0604020202020204" pitchFamily="34" charset="0"/>
              </a:rPr>
              <a:t>you to harness the wealth of data generated by the Internet of Things (</a:t>
            </a:r>
            <a:r>
              <a:rPr lang="en-US" altLang="zh-CN" dirty="0" err="1">
                <a:latin typeface="Arial" panose="020B0604020202020204" pitchFamily="34" charset="0"/>
                <a:cs typeface="Arial" panose="020B0604020202020204" pitchFamily="34" charset="0"/>
              </a:rPr>
              <a:t>IoT</a:t>
            </a:r>
            <a:r>
              <a:rPr lang="en-US" altLang="zh-CN" dirty="0">
                <a:latin typeface="Arial" panose="020B0604020202020204" pitchFamily="34" charset="0"/>
                <a:cs typeface="Arial" panose="020B0604020202020204" pitchFamily="34" charset="0"/>
              </a:rPr>
              <a:t>) with advanced analytics.</a:t>
            </a:r>
            <a:endParaRPr lang="en-US" altLang="zh-CN" sz="1600" dirty="0">
              <a:latin typeface="Arial" panose="020B0604020202020204" pitchFamily="34" charset="0"/>
              <a:cs typeface="Arial" panose="020B0604020202020204" pitchFamily="34" charset="0"/>
            </a:endParaRPr>
          </a:p>
        </p:txBody>
      </p:sp>
      <p:pic>
        <p:nvPicPr>
          <p:cNvPr id="22" name="图片 39"/>
          <p:cNvPicPr>
            <a:picLocks noChangeAspect="1"/>
          </p:cNvPicPr>
          <p:nvPr/>
        </p:nvPicPr>
        <p:blipFill rotWithShape="1">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brightnessContrast bright="10000" contrast="-10000"/>
                    </a14:imgEffect>
                  </a14:imgLayer>
                </a14:imgProps>
              </a:ext>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9" name="任意多边形 8"/>
          <p:cNvSpPr/>
          <p:nvPr/>
        </p:nvSpPr>
        <p:spPr>
          <a:xfrm>
            <a:off x="4283734" y="3717"/>
            <a:ext cx="1519190" cy="6854283"/>
          </a:xfrm>
          <a:custGeom>
            <a:avLst/>
            <a:gdLst>
              <a:gd name="connsiteX0" fmla="*/ 1393903 w 1393903"/>
              <a:gd name="connsiteY0" fmla="*/ 0 h 5140712"/>
              <a:gd name="connsiteX1" fmla="*/ 0 w 1393903"/>
              <a:gd name="connsiteY1" fmla="*/ 5140712 h 5140712"/>
              <a:gd name="connsiteX0" fmla="*/ 1449659 w 1449659"/>
              <a:gd name="connsiteY0" fmla="*/ 0 h 5140712"/>
              <a:gd name="connsiteX1" fmla="*/ 0 w 1449659"/>
              <a:gd name="connsiteY1" fmla="*/ 5140712 h 5140712"/>
              <a:gd name="connsiteX0" fmla="*/ 1427356 w 1427356"/>
              <a:gd name="connsiteY0" fmla="*/ 0 h 5151863"/>
              <a:gd name="connsiteX1" fmla="*/ 0 w 1427356"/>
              <a:gd name="connsiteY1" fmla="*/ 5151863 h 5151863"/>
              <a:gd name="connsiteX0" fmla="*/ 1449658 w 1449658"/>
              <a:gd name="connsiteY0" fmla="*/ 0 h 5140712"/>
              <a:gd name="connsiteX1" fmla="*/ 0 w 1449658"/>
              <a:gd name="connsiteY1" fmla="*/ 5140712 h 5140712"/>
            </a:gdLst>
            <a:ahLst/>
            <a:cxnLst>
              <a:cxn ang="0">
                <a:pos x="connsiteX0" y="connsiteY0"/>
              </a:cxn>
              <a:cxn ang="0">
                <a:pos x="connsiteX1" y="connsiteY1"/>
              </a:cxn>
            </a:cxnLst>
            <a:rect l="l" t="t" r="r" b="b"/>
            <a:pathLst>
              <a:path w="1449658" h="5140712">
                <a:moveTo>
                  <a:pt x="1449658" y="0"/>
                </a:moveTo>
                <a:lnTo>
                  <a:pt x="0" y="5140712"/>
                </a:lnTo>
              </a:path>
            </a:pathLst>
          </a:custGeom>
          <a:noFill/>
          <a:ln w="3810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云形标注 11"/>
          <p:cNvSpPr/>
          <p:nvPr/>
        </p:nvSpPr>
        <p:spPr>
          <a:xfrm>
            <a:off x="6481668" y="627054"/>
            <a:ext cx="3281180" cy="1379613"/>
          </a:xfrm>
          <a:prstGeom prst="cloudCallout">
            <a:avLst/>
          </a:prstGeom>
          <a:solidFill>
            <a:schemeClr val="accent1">
              <a:alpha val="4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t>Cloud Based Operation System</a:t>
            </a:r>
            <a:endParaRPr lang="zh-CN" altLang="en-US" sz="2400" dirty="0"/>
          </a:p>
        </p:txBody>
      </p:sp>
      <p:pic>
        <p:nvPicPr>
          <p:cNvPr id="16" name="图片 15"/>
          <p:cNvPicPr>
            <a:picLocks noChangeAspect="1"/>
          </p:cNvPicPr>
          <p:nvPr/>
        </p:nvPicPr>
        <p:blipFill>
          <a:blip r:embed="rId6"/>
          <a:stretch>
            <a:fillRect/>
          </a:stretch>
        </p:blipFill>
        <p:spPr>
          <a:xfrm>
            <a:off x="935916" y="983750"/>
            <a:ext cx="3245609" cy="3222147"/>
          </a:xfrm>
          <a:prstGeom prst="rect">
            <a:avLst/>
          </a:prstGeom>
        </p:spPr>
      </p:pic>
      <p:sp>
        <p:nvSpPr>
          <p:cNvPr id="8" name="文本框 7"/>
          <p:cNvSpPr txBox="1"/>
          <p:nvPr/>
        </p:nvSpPr>
        <p:spPr>
          <a:xfrm>
            <a:off x="1064753" y="215839"/>
            <a:ext cx="6153731"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Introduction to </a:t>
            </a:r>
            <a:r>
              <a:rPr lang="en-US" altLang="zh-CN" sz="3200" b="1" dirty="0" err="1" smtClean="0">
                <a:latin typeface="微软雅黑" panose="020B0503020204020204" pitchFamily="34" charset="-122"/>
                <a:ea typeface="微软雅黑" panose="020B0503020204020204" pitchFamily="34" charset="-122"/>
              </a:rPr>
              <a:t>MindSphere</a:t>
            </a:r>
            <a:endParaRPr lang="zh-CN" altLang="en-US" sz="32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59095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 descr="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0362" y="1301536"/>
            <a:ext cx="6658826" cy="5552747"/>
          </a:xfrm>
          <a:prstGeom prst="rect">
            <a:avLst/>
          </a:prstGeom>
          <a:noFill/>
          <a:extLst>
            <a:ext uri="{909E8E84-426E-40DD-AFC4-6F175D3DCCD1}">
              <a14:hiddenFill xmlns:a14="http://schemas.microsoft.com/office/drawing/2010/main">
                <a:solidFill>
                  <a:srgbClr val="FFFFFF"/>
                </a:solidFill>
              </a14:hiddenFill>
            </a:ext>
          </a:extLst>
        </p:spPr>
      </p:pic>
      <p:sp>
        <p:nvSpPr>
          <p:cNvPr id="2" name="任意多边形 1"/>
          <p:cNvSpPr/>
          <p:nvPr/>
        </p:nvSpPr>
        <p:spPr>
          <a:xfrm>
            <a:off x="-14867" y="376315"/>
            <a:ext cx="5817791" cy="6854283"/>
          </a:xfrm>
          <a:custGeom>
            <a:avLst/>
            <a:gdLst>
              <a:gd name="connsiteX0" fmla="*/ 0 w 5307980"/>
              <a:gd name="connsiteY0" fmla="*/ 0 h 5163014"/>
              <a:gd name="connsiteX1" fmla="*/ 0 w 5307980"/>
              <a:gd name="connsiteY1" fmla="*/ 5163014 h 5163014"/>
              <a:gd name="connsiteX2" fmla="*/ 3902927 w 5307980"/>
              <a:gd name="connsiteY2" fmla="*/ 5163014 h 5163014"/>
              <a:gd name="connsiteX3" fmla="*/ 5307980 w 5307980"/>
              <a:gd name="connsiteY3" fmla="*/ 22302 h 5163014"/>
              <a:gd name="connsiteX4" fmla="*/ 0 w 5307980"/>
              <a:gd name="connsiteY4" fmla="*/ 0 h 5163014"/>
              <a:gd name="connsiteX0" fmla="*/ 0 w 5307980"/>
              <a:gd name="connsiteY0" fmla="*/ 1 h 5140712"/>
              <a:gd name="connsiteX1" fmla="*/ 0 w 5307980"/>
              <a:gd name="connsiteY1" fmla="*/ 5140712 h 5140712"/>
              <a:gd name="connsiteX2" fmla="*/ 3902927 w 5307980"/>
              <a:gd name="connsiteY2" fmla="*/ 5140712 h 5140712"/>
              <a:gd name="connsiteX3" fmla="*/ 5307980 w 5307980"/>
              <a:gd name="connsiteY3" fmla="*/ 0 h 5140712"/>
              <a:gd name="connsiteX4" fmla="*/ 0 w 5307980"/>
              <a:gd name="connsiteY4" fmla="*/ 1 h 514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7980" h="5140712">
                <a:moveTo>
                  <a:pt x="0" y="1"/>
                </a:moveTo>
                <a:lnTo>
                  <a:pt x="0" y="5140712"/>
                </a:lnTo>
                <a:lnTo>
                  <a:pt x="3902927" y="5140712"/>
                </a:lnTo>
                <a:lnTo>
                  <a:pt x="5307980" y="0"/>
                </a:lnTo>
                <a:lnTo>
                  <a:pt x="0" y="1"/>
                </a:lnTo>
                <a:close/>
              </a:path>
            </a:pathLst>
          </a:custGeom>
          <a:gradFill>
            <a:gsLst>
              <a:gs pos="54000">
                <a:schemeClr val="accent1">
                  <a:lumMod val="5000"/>
                  <a:lumOff val="95000"/>
                </a:schemeClr>
              </a:gs>
              <a:gs pos="75000">
                <a:schemeClr val="accent1">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smtClean="0">
                <a:latin typeface="微软雅黑" panose="020B0503020204020204" pitchFamily="34" charset="-122"/>
                <a:ea typeface="微软雅黑" panose="020B0503020204020204" pitchFamily="34" charset="-122"/>
              </a:rPr>
              <a:t>03</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rot="16200000">
            <a:off x="7750957" y="-2473128"/>
            <a:ext cx="1962705" cy="6913756"/>
          </a:xfrm>
          <a:custGeom>
            <a:avLst/>
            <a:gdLst>
              <a:gd name="connsiteX0" fmla="*/ 1661532 w 1672683"/>
              <a:gd name="connsiteY0" fmla="*/ 0 h 5185317"/>
              <a:gd name="connsiteX1" fmla="*/ 0 w 1672683"/>
              <a:gd name="connsiteY1" fmla="*/ 5185317 h 5185317"/>
              <a:gd name="connsiteX2" fmla="*/ 1672683 w 1672683"/>
              <a:gd name="connsiteY2" fmla="*/ 5185317 h 5185317"/>
              <a:gd name="connsiteX3" fmla="*/ 1661532 w 1672683"/>
              <a:gd name="connsiteY3" fmla="*/ 0 h 5185317"/>
            </a:gdLst>
            <a:ahLst/>
            <a:cxnLst>
              <a:cxn ang="0">
                <a:pos x="connsiteX0" y="connsiteY0"/>
              </a:cxn>
              <a:cxn ang="0">
                <a:pos x="connsiteX1" y="connsiteY1"/>
              </a:cxn>
              <a:cxn ang="0">
                <a:pos x="connsiteX2" y="connsiteY2"/>
              </a:cxn>
              <a:cxn ang="0">
                <a:pos x="connsiteX3" y="connsiteY3"/>
              </a:cxn>
            </a:cxnLst>
            <a:rect l="l" t="t" r="r" b="b"/>
            <a:pathLst>
              <a:path w="1672683" h="5185317">
                <a:moveTo>
                  <a:pt x="1661532" y="0"/>
                </a:moveTo>
                <a:lnTo>
                  <a:pt x="0" y="5185317"/>
                </a:lnTo>
                <a:lnTo>
                  <a:pt x="1672683" y="5185317"/>
                </a:lnTo>
                <a:lnTo>
                  <a:pt x="1661532" y="0"/>
                </a:lnTo>
                <a:close/>
              </a:path>
            </a:pathLst>
          </a:custGeom>
          <a:gradFill>
            <a:gsLst>
              <a:gs pos="0">
                <a:schemeClr val="accent1">
                  <a:lumMod val="5000"/>
                  <a:lumOff val="95000"/>
                </a:schemeClr>
              </a:gs>
              <a:gs pos="79000">
                <a:schemeClr val="accent1">
                  <a:lumMod val="45000"/>
                  <a:lumOff val="55000"/>
                </a:schemeClr>
              </a:gs>
              <a:gs pos="90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pic>
        <p:nvPicPr>
          <p:cNvPr id="22" name="图片 39"/>
          <p:cNvPicPr>
            <a:picLocks noChangeAspect="1"/>
          </p:cNvPicPr>
          <p:nvPr/>
        </p:nvPicPr>
        <p:blipFill rotWithShape="1">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brightnessContrast bright="10000" contrast="-10000"/>
                    </a14:imgEffect>
                  </a14:imgLayer>
                </a14:imgProps>
              </a:ext>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9" name="任意多边形 8"/>
          <p:cNvSpPr/>
          <p:nvPr/>
        </p:nvSpPr>
        <p:spPr>
          <a:xfrm>
            <a:off x="4336486" y="3717"/>
            <a:ext cx="1519190" cy="6854283"/>
          </a:xfrm>
          <a:custGeom>
            <a:avLst/>
            <a:gdLst>
              <a:gd name="connsiteX0" fmla="*/ 1393903 w 1393903"/>
              <a:gd name="connsiteY0" fmla="*/ 0 h 5140712"/>
              <a:gd name="connsiteX1" fmla="*/ 0 w 1393903"/>
              <a:gd name="connsiteY1" fmla="*/ 5140712 h 5140712"/>
              <a:gd name="connsiteX0" fmla="*/ 1449659 w 1449659"/>
              <a:gd name="connsiteY0" fmla="*/ 0 h 5140712"/>
              <a:gd name="connsiteX1" fmla="*/ 0 w 1449659"/>
              <a:gd name="connsiteY1" fmla="*/ 5140712 h 5140712"/>
              <a:gd name="connsiteX0" fmla="*/ 1427356 w 1427356"/>
              <a:gd name="connsiteY0" fmla="*/ 0 h 5151863"/>
              <a:gd name="connsiteX1" fmla="*/ 0 w 1427356"/>
              <a:gd name="connsiteY1" fmla="*/ 5151863 h 5151863"/>
              <a:gd name="connsiteX0" fmla="*/ 1449658 w 1449658"/>
              <a:gd name="connsiteY0" fmla="*/ 0 h 5140712"/>
              <a:gd name="connsiteX1" fmla="*/ 0 w 1449658"/>
              <a:gd name="connsiteY1" fmla="*/ 5140712 h 5140712"/>
            </a:gdLst>
            <a:ahLst/>
            <a:cxnLst>
              <a:cxn ang="0">
                <a:pos x="connsiteX0" y="connsiteY0"/>
              </a:cxn>
              <a:cxn ang="0">
                <a:pos x="connsiteX1" y="connsiteY1"/>
              </a:cxn>
            </a:cxnLst>
            <a:rect l="l" t="t" r="r" b="b"/>
            <a:pathLst>
              <a:path w="1449658" h="5140712">
                <a:moveTo>
                  <a:pt x="1449658" y="0"/>
                </a:moveTo>
                <a:lnTo>
                  <a:pt x="0" y="5140712"/>
                </a:lnTo>
              </a:path>
            </a:pathLst>
          </a:custGeom>
          <a:noFill/>
          <a:ln w="3810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文本框 2"/>
          <p:cNvSpPr txBox="1"/>
          <p:nvPr/>
        </p:nvSpPr>
        <p:spPr>
          <a:xfrm>
            <a:off x="414050" y="2142545"/>
            <a:ext cx="4137705" cy="4139595"/>
          </a:xfrm>
          <a:prstGeom prst="rect">
            <a:avLst/>
          </a:prstGeom>
          <a:noFill/>
          <a:ln w="28575">
            <a:solidFill>
              <a:schemeClr val="tx1"/>
            </a:solidFill>
          </a:ln>
        </p:spPr>
        <p:txBody>
          <a:bodyPr wrap="square" rtlCol="0">
            <a:spAutoFit/>
          </a:bodyPr>
          <a:lstStyle/>
          <a:p>
            <a:pPr>
              <a:spcAft>
                <a:spcPts val="600"/>
              </a:spcAft>
            </a:pPr>
            <a:r>
              <a:rPr lang="en-US" altLang="zh-CN" sz="2000" dirty="0" smtClean="0"/>
              <a:t>Configuration</a:t>
            </a:r>
            <a:r>
              <a:rPr lang="en-US" altLang="zh-CN" dirty="0" smtClean="0"/>
              <a:t>:</a:t>
            </a:r>
          </a:p>
          <a:p>
            <a:pPr marL="285750" indent="-285750">
              <a:buFont typeface="Arial" panose="020B0604020202020204" pitchFamily="34" charset="0"/>
              <a:buChar char="•"/>
            </a:pPr>
            <a:r>
              <a:rPr lang="en-US" altLang="zh-CN" dirty="0" smtClean="0"/>
              <a:t>Large quantities of machines and plants can generate extreme various and big data.</a:t>
            </a:r>
          </a:p>
          <a:p>
            <a:endParaRPr lang="en-US" altLang="zh-CN" dirty="0"/>
          </a:p>
          <a:p>
            <a:pPr marL="285750" indent="-285750">
              <a:buFont typeface="Arial" panose="020B0604020202020204" pitchFamily="34" charset="0"/>
              <a:buChar char="•"/>
            </a:pPr>
            <a:r>
              <a:rPr lang="en-US" altLang="zh-CN" dirty="0" smtClean="0"/>
              <a:t>Siemens provides </a:t>
            </a:r>
            <a:r>
              <a:rPr lang="en-US" altLang="zh-CN" dirty="0" err="1" smtClean="0"/>
              <a:t>MindConnect</a:t>
            </a:r>
            <a:r>
              <a:rPr lang="en-US" altLang="zh-CN" dirty="0" smtClean="0"/>
              <a:t> element for collecting data to synchronize it to </a:t>
            </a:r>
            <a:r>
              <a:rPr lang="en-US" altLang="zh-CN" dirty="0" err="1" smtClean="0"/>
              <a:t>MindSphere</a:t>
            </a:r>
            <a:r>
              <a:rPr lang="en-US" altLang="zh-CN" dirty="0" smtClean="0"/>
              <a:t>.</a:t>
            </a:r>
          </a:p>
          <a:p>
            <a:endParaRPr lang="en-US" altLang="zh-CN" dirty="0"/>
          </a:p>
          <a:p>
            <a:pPr marL="285750" indent="-285750">
              <a:buFont typeface="Arial" panose="020B0604020202020204" pitchFamily="34" charset="0"/>
              <a:buChar char="•"/>
            </a:pPr>
            <a:r>
              <a:rPr lang="en-US" altLang="zh-CN" dirty="0" smtClean="0"/>
              <a:t>Through this platform, users can use the APIs to develop their own applications to monitor the machines and plant and optimize the resource management.</a:t>
            </a:r>
          </a:p>
        </p:txBody>
      </p:sp>
      <p:sp>
        <p:nvSpPr>
          <p:cNvPr id="8" name="文本框 7"/>
          <p:cNvSpPr txBox="1"/>
          <p:nvPr/>
        </p:nvSpPr>
        <p:spPr>
          <a:xfrm>
            <a:off x="1064754" y="215839"/>
            <a:ext cx="6320784"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How to use </a:t>
            </a:r>
            <a:r>
              <a:rPr lang="en-US" altLang="zh-CN" sz="3200" b="1" dirty="0" err="1" smtClean="0">
                <a:latin typeface="微软雅黑" panose="020B0503020204020204" pitchFamily="34" charset="-122"/>
                <a:ea typeface="微软雅黑" panose="020B0503020204020204" pitchFamily="34" charset="-122"/>
              </a:rPr>
              <a:t>MindSphere</a:t>
            </a:r>
            <a:endParaRPr lang="zh-CN" altLang="en-US" sz="3200" b="1" dirty="0">
              <a:latin typeface="微软雅黑" panose="020B0503020204020204" pitchFamily="34" charset="-122"/>
              <a:ea typeface="微软雅黑" panose="020B0503020204020204" pitchFamily="34" charset="-122"/>
            </a:endParaRPr>
          </a:p>
        </p:txBody>
      </p:sp>
      <p:cxnSp>
        <p:nvCxnSpPr>
          <p:cNvPr id="11" name="直接箭头连接符 10"/>
          <p:cNvCxnSpPr/>
          <p:nvPr/>
        </p:nvCxnSpPr>
        <p:spPr>
          <a:xfrm>
            <a:off x="4226006" y="2917973"/>
            <a:ext cx="4109056" cy="2125367"/>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cxnSp>
        <p:nvCxnSpPr>
          <p:cNvPr id="16" name="直接箭头连接符 15"/>
          <p:cNvCxnSpPr/>
          <p:nvPr/>
        </p:nvCxnSpPr>
        <p:spPr>
          <a:xfrm flipV="1">
            <a:off x="4225146" y="3893271"/>
            <a:ext cx="4138565" cy="184638"/>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cxnSp>
        <p:nvCxnSpPr>
          <p:cNvPr id="18" name="直接箭头连接符 17"/>
          <p:cNvCxnSpPr/>
          <p:nvPr/>
        </p:nvCxnSpPr>
        <p:spPr>
          <a:xfrm flipV="1">
            <a:off x="4307837" y="2728782"/>
            <a:ext cx="3772294" cy="2528542"/>
          </a:xfrm>
          <a:prstGeom prst="straightConnector1">
            <a:avLst/>
          </a:prstGeom>
          <a:ln w="57150">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713116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 descr="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0362" y="1301536"/>
            <a:ext cx="6658826" cy="5552747"/>
          </a:xfrm>
          <a:prstGeom prst="rect">
            <a:avLst/>
          </a:prstGeom>
          <a:noFill/>
          <a:extLst>
            <a:ext uri="{909E8E84-426E-40DD-AFC4-6F175D3DCCD1}">
              <a14:hiddenFill xmlns:a14="http://schemas.microsoft.com/office/drawing/2010/main">
                <a:solidFill>
                  <a:srgbClr val="FFFFFF"/>
                </a:solidFill>
              </a14:hiddenFill>
            </a:ext>
          </a:extLst>
        </p:spPr>
      </p:pic>
      <p:sp>
        <p:nvSpPr>
          <p:cNvPr id="2" name="任意多边形 1"/>
          <p:cNvSpPr/>
          <p:nvPr/>
        </p:nvSpPr>
        <p:spPr>
          <a:xfrm>
            <a:off x="-14867" y="376315"/>
            <a:ext cx="5817791" cy="6854283"/>
          </a:xfrm>
          <a:custGeom>
            <a:avLst/>
            <a:gdLst>
              <a:gd name="connsiteX0" fmla="*/ 0 w 5307980"/>
              <a:gd name="connsiteY0" fmla="*/ 0 h 5163014"/>
              <a:gd name="connsiteX1" fmla="*/ 0 w 5307980"/>
              <a:gd name="connsiteY1" fmla="*/ 5163014 h 5163014"/>
              <a:gd name="connsiteX2" fmla="*/ 3902927 w 5307980"/>
              <a:gd name="connsiteY2" fmla="*/ 5163014 h 5163014"/>
              <a:gd name="connsiteX3" fmla="*/ 5307980 w 5307980"/>
              <a:gd name="connsiteY3" fmla="*/ 22302 h 5163014"/>
              <a:gd name="connsiteX4" fmla="*/ 0 w 5307980"/>
              <a:gd name="connsiteY4" fmla="*/ 0 h 5163014"/>
              <a:gd name="connsiteX0" fmla="*/ 0 w 5307980"/>
              <a:gd name="connsiteY0" fmla="*/ 1 h 5140712"/>
              <a:gd name="connsiteX1" fmla="*/ 0 w 5307980"/>
              <a:gd name="connsiteY1" fmla="*/ 5140712 h 5140712"/>
              <a:gd name="connsiteX2" fmla="*/ 3902927 w 5307980"/>
              <a:gd name="connsiteY2" fmla="*/ 5140712 h 5140712"/>
              <a:gd name="connsiteX3" fmla="*/ 5307980 w 5307980"/>
              <a:gd name="connsiteY3" fmla="*/ 0 h 5140712"/>
              <a:gd name="connsiteX4" fmla="*/ 0 w 5307980"/>
              <a:gd name="connsiteY4" fmla="*/ 1 h 514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7980" h="5140712">
                <a:moveTo>
                  <a:pt x="0" y="1"/>
                </a:moveTo>
                <a:lnTo>
                  <a:pt x="0" y="5140712"/>
                </a:lnTo>
                <a:lnTo>
                  <a:pt x="3902927" y="5140712"/>
                </a:lnTo>
                <a:lnTo>
                  <a:pt x="5307980" y="0"/>
                </a:lnTo>
                <a:lnTo>
                  <a:pt x="0" y="1"/>
                </a:lnTo>
                <a:close/>
              </a:path>
            </a:pathLst>
          </a:custGeom>
          <a:gradFill>
            <a:gsLst>
              <a:gs pos="54000">
                <a:schemeClr val="accent1">
                  <a:lumMod val="5000"/>
                  <a:lumOff val="95000"/>
                </a:schemeClr>
              </a:gs>
              <a:gs pos="75000">
                <a:schemeClr val="accent1">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smtClean="0">
                <a:latin typeface="微软雅黑" panose="020B0503020204020204" pitchFamily="34" charset="-122"/>
                <a:ea typeface="微软雅黑" panose="020B0503020204020204" pitchFamily="34" charset="-122"/>
              </a:rPr>
              <a:t>03</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rot="16200000">
            <a:off x="7750957" y="-2473128"/>
            <a:ext cx="1962705" cy="6913756"/>
          </a:xfrm>
          <a:custGeom>
            <a:avLst/>
            <a:gdLst>
              <a:gd name="connsiteX0" fmla="*/ 1661532 w 1672683"/>
              <a:gd name="connsiteY0" fmla="*/ 0 h 5185317"/>
              <a:gd name="connsiteX1" fmla="*/ 0 w 1672683"/>
              <a:gd name="connsiteY1" fmla="*/ 5185317 h 5185317"/>
              <a:gd name="connsiteX2" fmla="*/ 1672683 w 1672683"/>
              <a:gd name="connsiteY2" fmla="*/ 5185317 h 5185317"/>
              <a:gd name="connsiteX3" fmla="*/ 1661532 w 1672683"/>
              <a:gd name="connsiteY3" fmla="*/ 0 h 5185317"/>
            </a:gdLst>
            <a:ahLst/>
            <a:cxnLst>
              <a:cxn ang="0">
                <a:pos x="connsiteX0" y="connsiteY0"/>
              </a:cxn>
              <a:cxn ang="0">
                <a:pos x="connsiteX1" y="connsiteY1"/>
              </a:cxn>
              <a:cxn ang="0">
                <a:pos x="connsiteX2" y="connsiteY2"/>
              </a:cxn>
              <a:cxn ang="0">
                <a:pos x="connsiteX3" y="connsiteY3"/>
              </a:cxn>
            </a:cxnLst>
            <a:rect l="l" t="t" r="r" b="b"/>
            <a:pathLst>
              <a:path w="1672683" h="5185317">
                <a:moveTo>
                  <a:pt x="1661532" y="0"/>
                </a:moveTo>
                <a:lnTo>
                  <a:pt x="0" y="5185317"/>
                </a:lnTo>
                <a:lnTo>
                  <a:pt x="1672683" y="5185317"/>
                </a:lnTo>
                <a:lnTo>
                  <a:pt x="1661532" y="0"/>
                </a:lnTo>
                <a:close/>
              </a:path>
            </a:pathLst>
          </a:custGeom>
          <a:gradFill>
            <a:gsLst>
              <a:gs pos="0">
                <a:schemeClr val="accent1">
                  <a:lumMod val="5000"/>
                  <a:lumOff val="95000"/>
                </a:schemeClr>
              </a:gs>
              <a:gs pos="79000">
                <a:schemeClr val="accent1">
                  <a:lumMod val="45000"/>
                  <a:lumOff val="55000"/>
                </a:schemeClr>
              </a:gs>
              <a:gs pos="90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pic>
        <p:nvPicPr>
          <p:cNvPr id="22" name="图片 39"/>
          <p:cNvPicPr>
            <a:picLocks noChangeAspect="1"/>
          </p:cNvPicPr>
          <p:nvPr/>
        </p:nvPicPr>
        <p:blipFill rotWithShape="1">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bright="10000" contrast="-10000"/>
                    </a14:imgEffect>
                  </a14:imgLayer>
                </a14:imgProps>
              </a:ext>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9" name="任意多边形 8"/>
          <p:cNvSpPr/>
          <p:nvPr/>
        </p:nvSpPr>
        <p:spPr>
          <a:xfrm>
            <a:off x="4336486" y="3717"/>
            <a:ext cx="1519190" cy="6854283"/>
          </a:xfrm>
          <a:custGeom>
            <a:avLst/>
            <a:gdLst>
              <a:gd name="connsiteX0" fmla="*/ 1393903 w 1393903"/>
              <a:gd name="connsiteY0" fmla="*/ 0 h 5140712"/>
              <a:gd name="connsiteX1" fmla="*/ 0 w 1393903"/>
              <a:gd name="connsiteY1" fmla="*/ 5140712 h 5140712"/>
              <a:gd name="connsiteX0" fmla="*/ 1449659 w 1449659"/>
              <a:gd name="connsiteY0" fmla="*/ 0 h 5140712"/>
              <a:gd name="connsiteX1" fmla="*/ 0 w 1449659"/>
              <a:gd name="connsiteY1" fmla="*/ 5140712 h 5140712"/>
              <a:gd name="connsiteX0" fmla="*/ 1427356 w 1427356"/>
              <a:gd name="connsiteY0" fmla="*/ 0 h 5151863"/>
              <a:gd name="connsiteX1" fmla="*/ 0 w 1427356"/>
              <a:gd name="connsiteY1" fmla="*/ 5151863 h 5151863"/>
              <a:gd name="connsiteX0" fmla="*/ 1449658 w 1449658"/>
              <a:gd name="connsiteY0" fmla="*/ 0 h 5140712"/>
              <a:gd name="connsiteX1" fmla="*/ 0 w 1449658"/>
              <a:gd name="connsiteY1" fmla="*/ 5140712 h 5140712"/>
            </a:gdLst>
            <a:ahLst/>
            <a:cxnLst>
              <a:cxn ang="0">
                <a:pos x="connsiteX0" y="connsiteY0"/>
              </a:cxn>
              <a:cxn ang="0">
                <a:pos x="connsiteX1" y="connsiteY1"/>
              </a:cxn>
            </a:cxnLst>
            <a:rect l="l" t="t" r="r" b="b"/>
            <a:pathLst>
              <a:path w="1449658" h="5140712">
                <a:moveTo>
                  <a:pt x="1449658" y="0"/>
                </a:moveTo>
                <a:lnTo>
                  <a:pt x="0" y="5140712"/>
                </a:lnTo>
              </a:path>
            </a:pathLst>
          </a:custGeom>
          <a:noFill/>
          <a:ln w="3810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文本框 7"/>
          <p:cNvSpPr txBox="1"/>
          <p:nvPr/>
        </p:nvSpPr>
        <p:spPr>
          <a:xfrm>
            <a:off x="1064754" y="192991"/>
            <a:ext cx="6320784"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Why </a:t>
            </a:r>
            <a:r>
              <a:rPr lang="en-US" altLang="zh-CN" sz="3200" b="1" dirty="0" err="1" smtClean="0">
                <a:latin typeface="微软雅黑" panose="020B0503020204020204" pitchFamily="34" charset="-122"/>
                <a:ea typeface="微软雅黑" panose="020B0503020204020204" pitchFamily="34" charset="-122"/>
              </a:rPr>
              <a:t>MindSphere</a:t>
            </a:r>
            <a:endParaRPr lang="zh-CN" altLang="en-US" sz="3200" b="1" dirty="0">
              <a:latin typeface="微软雅黑" panose="020B0503020204020204" pitchFamily="34" charset="-122"/>
              <a:ea typeface="微软雅黑" panose="020B0503020204020204" pitchFamily="34" charset="-122"/>
            </a:endParaRPr>
          </a:p>
        </p:txBody>
      </p:sp>
      <p:sp>
        <p:nvSpPr>
          <p:cNvPr id="17" name="内容占位符 2"/>
          <p:cNvSpPr>
            <a:spLocks noGrp="1"/>
          </p:cNvSpPr>
          <p:nvPr>
            <p:ph idx="1"/>
          </p:nvPr>
        </p:nvSpPr>
        <p:spPr>
          <a:xfrm>
            <a:off x="431902" y="2115078"/>
            <a:ext cx="4106568" cy="3801055"/>
          </a:xfrm>
          <a:ln w="28575">
            <a:solidFill>
              <a:schemeClr val="tx1"/>
            </a:solidFill>
          </a:ln>
        </p:spPr>
        <p:txBody>
          <a:bodyPr>
            <a:noAutofit/>
          </a:bodyPr>
          <a:lstStyle/>
          <a:p>
            <a:pPr marL="0" indent="0" fontAlgn="base">
              <a:buNone/>
            </a:pPr>
            <a:r>
              <a:rPr lang="en-US" altLang="zh-CN" sz="2000" dirty="0" smtClean="0"/>
              <a:t>Benefits</a:t>
            </a:r>
            <a:r>
              <a:rPr lang="en-US" altLang="zh-CN" sz="1800" dirty="0" smtClean="0"/>
              <a:t>:</a:t>
            </a:r>
          </a:p>
          <a:p>
            <a:pPr fontAlgn="base"/>
            <a:r>
              <a:rPr lang="en-US" altLang="zh-CN" sz="1800" dirty="0" smtClean="0"/>
              <a:t>Optimize and arrange the manufacture of machine with higher </a:t>
            </a:r>
            <a:r>
              <a:rPr lang="en-US" altLang="zh-CN" sz="1800" dirty="0" err="1" smtClean="0"/>
              <a:t>effeciency</a:t>
            </a:r>
            <a:r>
              <a:rPr lang="en-US" altLang="zh-CN" sz="1800" dirty="0" smtClean="0"/>
              <a:t>.</a:t>
            </a:r>
          </a:p>
          <a:p>
            <a:pPr fontAlgn="base"/>
            <a:endParaRPr lang="en-US" altLang="zh-CN" sz="1800" dirty="0"/>
          </a:p>
          <a:p>
            <a:pPr fontAlgn="base"/>
            <a:r>
              <a:rPr lang="en-US" altLang="zh-CN" sz="1800" dirty="0" smtClean="0"/>
              <a:t>Insure the long, stable and normal operation time of factory. Maximize the benefits and rearrange the productive resources.</a:t>
            </a:r>
          </a:p>
          <a:p>
            <a:pPr fontAlgn="base"/>
            <a:endParaRPr lang="en-US" altLang="zh-CN" sz="1800" dirty="0"/>
          </a:p>
          <a:p>
            <a:pPr fontAlgn="base"/>
            <a:r>
              <a:rPr lang="en-US" altLang="zh-CN" sz="1800" dirty="0" smtClean="0"/>
              <a:t>The open environment provide many APIs for developers to adapt various conditions.</a:t>
            </a:r>
            <a:endParaRPr lang="en-US" altLang="zh-CN" sz="1800" dirty="0"/>
          </a:p>
        </p:txBody>
      </p:sp>
    </p:spTree>
    <p:extLst>
      <p:ext uri="{BB962C8B-B14F-4D97-AF65-F5344CB8AC3E}">
        <p14:creationId xmlns:p14="http://schemas.microsoft.com/office/powerpoint/2010/main" val="31486085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16673" y="651154"/>
            <a:ext cx="5817791" cy="6854283"/>
          </a:xfrm>
          <a:custGeom>
            <a:avLst/>
            <a:gdLst>
              <a:gd name="connsiteX0" fmla="*/ 0 w 5307980"/>
              <a:gd name="connsiteY0" fmla="*/ 0 h 5163014"/>
              <a:gd name="connsiteX1" fmla="*/ 0 w 5307980"/>
              <a:gd name="connsiteY1" fmla="*/ 5163014 h 5163014"/>
              <a:gd name="connsiteX2" fmla="*/ 3902927 w 5307980"/>
              <a:gd name="connsiteY2" fmla="*/ 5163014 h 5163014"/>
              <a:gd name="connsiteX3" fmla="*/ 5307980 w 5307980"/>
              <a:gd name="connsiteY3" fmla="*/ 22302 h 5163014"/>
              <a:gd name="connsiteX4" fmla="*/ 0 w 5307980"/>
              <a:gd name="connsiteY4" fmla="*/ 0 h 5163014"/>
              <a:gd name="connsiteX0" fmla="*/ 0 w 5307980"/>
              <a:gd name="connsiteY0" fmla="*/ 1 h 5140712"/>
              <a:gd name="connsiteX1" fmla="*/ 0 w 5307980"/>
              <a:gd name="connsiteY1" fmla="*/ 5140712 h 5140712"/>
              <a:gd name="connsiteX2" fmla="*/ 3902927 w 5307980"/>
              <a:gd name="connsiteY2" fmla="*/ 5140712 h 5140712"/>
              <a:gd name="connsiteX3" fmla="*/ 5307980 w 5307980"/>
              <a:gd name="connsiteY3" fmla="*/ 0 h 5140712"/>
              <a:gd name="connsiteX4" fmla="*/ 0 w 5307980"/>
              <a:gd name="connsiteY4" fmla="*/ 1 h 514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7980" h="5140712">
                <a:moveTo>
                  <a:pt x="0" y="1"/>
                </a:moveTo>
                <a:lnTo>
                  <a:pt x="0" y="5140712"/>
                </a:lnTo>
                <a:lnTo>
                  <a:pt x="3902927" y="5140712"/>
                </a:lnTo>
                <a:lnTo>
                  <a:pt x="5307980" y="0"/>
                </a:lnTo>
                <a:lnTo>
                  <a:pt x="0" y="1"/>
                </a:lnTo>
                <a:close/>
              </a:path>
            </a:pathLst>
          </a:custGeom>
          <a:gradFill>
            <a:gsLst>
              <a:gs pos="54000">
                <a:schemeClr val="accent1">
                  <a:lumMod val="5000"/>
                  <a:lumOff val="95000"/>
                </a:schemeClr>
              </a:gs>
              <a:gs pos="75000">
                <a:schemeClr val="accent1">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smtClean="0">
                <a:latin typeface="微软雅黑" panose="020B0503020204020204" pitchFamily="34" charset="-122"/>
                <a:ea typeface="微软雅黑" panose="020B0503020204020204" pitchFamily="34" charset="-122"/>
              </a:rPr>
              <a:t>03</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rot="16200000">
            <a:off x="7750957" y="-2473128"/>
            <a:ext cx="1962705" cy="6913756"/>
          </a:xfrm>
          <a:custGeom>
            <a:avLst/>
            <a:gdLst>
              <a:gd name="connsiteX0" fmla="*/ 1661532 w 1672683"/>
              <a:gd name="connsiteY0" fmla="*/ 0 h 5185317"/>
              <a:gd name="connsiteX1" fmla="*/ 0 w 1672683"/>
              <a:gd name="connsiteY1" fmla="*/ 5185317 h 5185317"/>
              <a:gd name="connsiteX2" fmla="*/ 1672683 w 1672683"/>
              <a:gd name="connsiteY2" fmla="*/ 5185317 h 5185317"/>
              <a:gd name="connsiteX3" fmla="*/ 1661532 w 1672683"/>
              <a:gd name="connsiteY3" fmla="*/ 0 h 5185317"/>
            </a:gdLst>
            <a:ahLst/>
            <a:cxnLst>
              <a:cxn ang="0">
                <a:pos x="connsiteX0" y="connsiteY0"/>
              </a:cxn>
              <a:cxn ang="0">
                <a:pos x="connsiteX1" y="connsiteY1"/>
              </a:cxn>
              <a:cxn ang="0">
                <a:pos x="connsiteX2" y="connsiteY2"/>
              </a:cxn>
              <a:cxn ang="0">
                <a:pos x="connsiteX3" y="connsiteY3"/>
              </a:cxn>
            </a:cxnLst>
            <a:rect l="l" t="t" r="r" b="b"/>
            <a:pathLst>
              <a:path w="1672683" h="5185317">
                <a:moveTo>
                  <a:pt x="1661532" y="0"/>
                </a:moveTo>
                <a:lnTo>
                  <a:pt x="0" y="5185317"/>
                </a:lnTo>
                <a:lnTo>
                  <a:pt x="1672683" y="5185317"/>
                </a:lnTo>
                <a:lnTo>
                  <a:pt x="1661532" y="0"/>
                </a:lnTo>
                <a:close/>
              </a:path>
            </a:pathLst>
          </a:custGeom>
          <a:gradFill>
            <a:gsLst>
              <a:gs pos="0">
                <a:schemeClr val="accent1">
                  <a:lumMod val="5000"/>
                  <a:lumOff val="95000"/>
                </a:schemeClr>
              </a:gs>
              <a:gs pos="79000">
                <a:schemeClr val="accent1">
                  <a:lumMod val="45000"/>
                  <a:lumOff val="55000"/>
                </a:schemeClr>
              </a:gs>
              <a:gs pos="90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pic>
        <p:nvPicPr>
          <p:cNvPr id="22" name="图片 39"/>
          <p:cNvPicPr>
            <a:picLocks noChangeAspect="1"/>
          </p:cNvPicPr>
          <p:nvPr/>
        </p:nvPicPr>
        <p:blipFill rotWithShape="1">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bright="10000" contrast="-10000"/>
                    </a14:imgEffect>
                  </a14:imgLayer>
                </a14:imgProps>
              </a:ext>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9" name="任意多边形 8"/>
          <p:cNvSpPr/>
          <p:nvPr/>
        </p:nvSpPr>
        <p:spPr>
          <a:xfrm>
            <a:off x="4336486" y="3717"/>
            <a:ext cx="1519190" cy="6854283"/>
          </a:xfrm>
          <a:custGeom>
            <a:avLst/>
            <a:gdLst>
              <a:gd name="connsiteX0" fmla="*/ 1393903 w 1393903"/>
              <a:gd name="connsiteY0" fmla="*/ 0 h 5140712"/>
              <a:gd name="connsiteX1" fmla="*/ 0 w 1393903"/>
              <a:gd name="connsiteY1" fmla="*/ 5140712 h 5140712"/>
              <a:gd name="connsiteX0" fmla="*/ 1449659 w 1449659"/>
              <a:gd name="connsiteY0" fmla="*/ 0 h 5140712"/>
              <a:gd name="connsiteX1" fmla="*/ 0 w 1449659"/>
              <a:gd name="connsiteY1" fmla="*/ 5140712 h 5140712"/>
              <a:gd name="connsiteX0" fmla="*/ 1427356 w 1427356"/>
              <a:gd name="connsiteY0" fmla="*/ 0 h 5151863"/>
              <a:gd name="connsiteX1" fmla="*/ 0 w 1427356"/>
              <a:gd name="connsiteY1" fmla="*/ 5151863 h 5151863"/>
              <a:gd name="connsiteX0" fmla="*/ 1449658 w 1449658"/>
              <a:gd name="connsiteY0" fmla="*/ 0 h 5140712"/>
              <a:gd name="connsiteX1" fmla="*/ 0 w 1449658"/>
              <a:gd name="connsiteY1" fmla="*/ 5140712 h 5140712"/>
            </a:gdLst>
            <a:ahLst/>
            <a:cxnLst>
              <a:cxn ang="0">
                <a:pos x="connsiteX0" y="connsiteY0"/>
              </a:cxn>
              <a:cxn ang="0">
                <a:pos x="connsiteX1" y="connsiteY1"/>
              </a:cxn>
            </a:cxnLst>
            <a:rect l="l" t="t" r="r" b="b"/>
            <a:pathLst>
              <a:path w="1449658" h="5140712">
                <a:moveTo>
                  <a:pt x="1449658" y="0"/>
                </a:moveTo>
                <a:lnTo>
                  <a:pt x="0" y="5140712"/>
                </a:lnTo>
              </a:path>
            </a:pathLst>
          </a:custGeom>
          <a:noFill/>
          <a:ln w="3810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文本框 7"/>
          <p:cNvSpPr txBox="1"/>
          <p:nvPr/>
        </p:nvSpPr>
        <p:spPr>
          <a:xfrm>
            <a:off x="1064754" y="215839"/>
            <a:ext cx="6320784"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A Example for Application</a:t>
            </a:r>
            <a:endParaRPr lang="zh-CN" altLang="en-US" sz="3200" b="1" dirty="0">
              <a:latin typeface="微软雅黑" panose="020B0503020204020204" pitchFamily="34" charset="-122"/>
              <a:ea typeface="微软雅黑" panose="020B0503020204020204" pitchFamily="34" charset="-122"/>
            </a:endParaRPr>
          </a:p>
        </p:txBody>
      </p:sp>
      <p:sp>
        <p:nvSpPr>
          <p:cNvPr id="13" name="文本框 12"/>
          <p:cNvSpPr txBox="1"/>
          <p:nvPr/>
        </p:nvSpPr>
        <p:spPr>
          <a:xfrm>
            <a:off x="645426" y="3920813"/>
            <a:ext cx="4431274" cy="646331"/>
          </a:xfrm>
          <a:prstGeom prst="rect">
            <a:avLst/>
          </a:prstGeom>
          <a:solidFill>
            <a:srgbClr val="FFC200"/>
          </a:solidFill>
          <a:ln w="12700">
            <a:solidFill>
              <a:schemeClr val="tx1"/>
            </a:solidFill>
          </a:ln>
        </p:spPr>
        <p:txBody>
          <a:bodyPr wrap="square" rtlCol="0">
            <a:spAutoFit/>
          </a:bodyPr>
          <a:lstStyle>
            <a:defPPr>
              <a:defRPr lang="zh-CN"/>
            </a:defPPr>
          </a:lstStyle>
          <a:p>
            <a:r>
              <a:rPr lang="en-US" altLang="zh-CN" dirty="0" err="1"/>
              <a:t>MindConnect</a:t>
            </a:r>
            <a:r>
              <a:rPr lang="en-US" altLang="zh-CN" dirty="0"/>
              <a:t> element </a:t>
            </a:r>
            <a:r>
              <a:rPr lang="en-US" altLang="zh-CN" dirty="0" smtClean="0"/>
              <a:t>can </a:t>
            </a:r>
            <a:r>
              <a:rPr lang="en-US" altLang="zh-CN" dirty="0"/>
              <a:t>collect data from assets and transfer it to </a:t>
            </a:r>
            <a:r>
              <a:rPr lang="en-US" altLang="zh-CN" dirty="0" err="1"/>
              <a:t>MindSphere</a:t>
            </a:r>
            <a:r>
              <a:rPr lang="en-US" altLang="zh-CN" dirty="0"/>
              <a:t>. </a:t>
            </a:r>
            <a:endParaRPr lang="zh-CN" altLang="en-US" dirty="0"/>
          </a:p>
        </p:txBody>
      </p:sp>
      <p:grpSp>
        <p:nvGrpSpPr>
          <p:cNvPr id="15" name="组合 14"/>
          <p:cNvGrpSpPr/>
          <p:nvPr/>
        </p:nvGrpSpPr>
        <p:grpSpPr>
          <a:xfrm>
            <a:off x="5685767" y="1075847"/>
            <a:ext cx="6503421" cy="5782154"/>
            <a:chOff x="5685767" y="1075847"/>
            <a:chExt cx="6503421" cy="5782154"/>
          </a:xfrm>
        </p:grpSpPr>
        <p:pic>
          <p:nvPicPr>
            <p:cNvPr id="4" name="图片 3"/>
            <p:cNvPicPr>
              <a:picLocks noChangeAspect="1"/>
            </p:cNvPicPr>
            <p:nvPr/>
          </p:nvPicPr>
          <p:blipFill>
            <a:blip r:embed="rId5"/>
            <a:stretch>
              <a:fillRect/>
            </a:stretch>
          </p:blipFill>
          <p:spPr>
            <a:xfrm>
              <a:off x="5688624" y="1075847"/>
              <a:ext cx="6500564" cy="5782154"/>
            </a:xfrm>
            <a:prstGeom prst="rect">
              <a:avLst/>
            </a:prstGeom>
          </p:spPr>
        </p:pic>
        <p:pic>
          <p:nvPicPr>
            <p:cNvPr id="14" name="图片 13"/>
            <p:cNvPicPr>
              <a:picLocks noChangeAspect="1"/>
            </p:cNvPicPr>
            <p:nvPr/>
          </p:nvPicPr>
          <p:blipFill>
            <a:blip r:embed="rId6"/>
            <a:stretch>
              <a:fillRect/>
            </a:stretch>
          </p:blipFill>
          <p:spPr>
            <a:xfrm>
              <a:off x="5685767" y="1547163"/>
              <a:ext cx="1907040" cy="985782"/>
            </a:xfrm>
            <a:prstGeom prst="rect">
              <a:avLst/>
            </a:prstGeom>
          </p:spPr>
        </p:pic>
      </p:grpSp>
      <p:sp>
        <p:nvSpPr>
          <p:cNvPr id="18" name="文本框 17"/>
          <p:cNvSpPr txBox="1"/>
          <p:nvPr/>
        </p:nvSpPr>
        <p:spPr>
          <a:xfrm>
            <a:off x="645424" y="6081094"/>
            <a:ext cx="4431275" cy="646331"/>
          </a:xfrm>
          <a:prstGeom prst="rect">
            <a:avLst/>
          </a:prstGeom>
          <a:solidFill>
            <a:srgbClr val="FFC200"/>
          </a:solidFill>
          <a:ln w="12700">
            <a:solidFill>
              <a:schemeClr val="tx1"/>
            </a:solidFill>
          </a:ln>
        </p:spPr>
        <p:txBody>
          <a:bodyPr wrap="square" rtlCol="0">
            <a:spAutoFit/>
          </a:bodyPr>
          <a:lstStyle/>
          <a:p>
            <a:r>
              <a:rPr lang="en-US" altLang="zh-CN" dirty="0" smtClean="0"/>
              <a:t>The assets produce large quantities of data which is not very useful.</a:t>
            </a:r>
            <a:endParaRPr lang="zh-CN" altLang="en-US" dirty="0"/>
          </a:p>
        </p:txBody>
      </p:sp>
      <p:sp>
        <p:nvSpPr>
          <p:cNvPr id="19" name="文本框 18"/>
          <p:cNvSpPr txBox="1"/>
          <p:nvPr/>
        </p:nvSpPr>
        <p:spPr>
          <a:xfrm>
            <a:off x="645426" y="1668065"/>
            <a:ext cx="4431274" cy="923330"/>
          </a:xfrm>
          <a:prstGeom prst="rect">
            <a:avLst/>
          </a:prstGeom>
          <a:solidFill>
            <a:srgbClr val="FFC200"/>
          </a:solidFill>
          <a:ln w="12700">
            <a:solidFill>
              <a:schemeClr val="tx1"/>
            </a:solidFill>
          </a:ln>
        </p:spPr>
        <p:txBody>
          <a:bodyPr wrap="square" rtlCol="0">
            <a:spAutoFit/>
          </a:bodyPr>
          <a:lstStyle>
            <a:defPPr>
              <a:defRPr lang="zh-CN"/>
            </a:defPPr>
          </a:lstStyle>
          <a:p>
            <a:r>
              <a:rPr lang="en-US" altLang="zh-CN" dirty="0" err="1"/>
              <a:t>MindSphere</a:t>
            </a:r>
            <a:r>
              <a:rPr lang="en-US" altLang="zh-CN" dirty="0"/>
              <a:t> provides developers with his APIs to configure the monitoring and analysis applications.</a:t>
            </a:r>
            <a:endParaRPr lang="zh-CN" altLang="en-US" dirty="0"/>
          </a:p>
        </p:txBody>
      </p:sp>
      <p:sp>
        <p:nvSpPr>
          <p:cNvPr id="16" name="上箭头 15"/>
          <p:cNvSpPr/>
          <p:nvPr/>
        </p:nvSpPr>
        <p:spPr>
          <a:xfrm>
            <a:off x="3361270" y="4870283"/>
            <a:ext cx="425574" cy="993153"/>
          </a:xfrm>
          <a:prstGeom prst="upArrow">
            <a:avLst/>
          </a:prstGeom>
          <a:solidFill>
            <a:srgbClr val="FFC2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上箭头 20"/>
          <p:cNvSpPr/>
          <p:nvPr/>
        </p:nvSpPr>
        <p:spPr>
          <a:xfrm>
            <a:off x="3355752" y="2759527"/>
            <a:ext cx="425574" cy="993153"/>
          </a:xfrm>
          <a:prstGeom prst="upArrow">
            <a:avLst/>
          </a:prstGeom>
          <a:solidFill>
            <a:srgbClr val="FFC2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左箭头 16"/>
          <p:cNvSpPr/>
          <p:nvPr/>
        </p:nvSpPr>
        <p:spPr>
          <a:xfrm>
            <a:off x="5164394" y="2070174"/>
            <a:ext cx="430823" cy="127466"/>
          </a:xfrm>
          <a:prstGeom prst="leftArrow">
            <a:avLst/>
          </a:prstGeom>
          <a:solidFill>
            <a:srgbClr val="FFC2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左箭头 22"/>
          <p:cNvSpPr/>
          <p:nvPr/>
        </p:nvSpPr>
        <p:spPr>
          <a:xfrm>
            <a:off x="5164393" y="4167817"/>
            <a:ext cx="430823" cy="127466"/>
          </a:xfrm>
          <a:prstGeom prst="leftArrow">
            <a:avLst/>
          </a:prstGeom>
          <a:solidFill>
            <a:srgbClr val="FFC2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左箭头 23"/>
          <p:cNvSpPr/>
          <p:nvPr/>
        </p:nvSpPr>
        <p:spPr>
          <a:xfrm>
            <a:off x="5164393" y="6317753"/>
            <a:ext cx="430823" cy="127466"/>
          </a:xfrm>
          <a:prstGeom prst="leftArrow">
            <a:avLst/>
          </a:prstGeom>
          <a:solidFill>
            <a:srgbClr val="FFC2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 name="图片 19"/>
          <p:cNvPicPr>
            <a:picLocks noChangeAspect="1"/>
          </p:cNvPicPr>
          <p:nvPr/>
        </p:nvPicPr>
        <p:blipFill rotWithShape="1">
          <a:blip r:embed="rId7"/>
          <a:srcRect l="15114" t="51089" r="67307"/>
          <a:stretch/>
        </p:blipFill>
        <p:spPr>
          <a:xfrm>
            <a:off x="11089804" y="3460478"/>
            <a:ext cx="1099383" cy="1687497"/>
          </a:xfrm>
          <a:prstGeom prst="rect">
            <a:avLst/>
          </a:prstGeom>
        </p:spPr>
      </p:pic>
      <p:pic>
        <p:nvPicPr>
          <p:cNvPr id="25" name="图片 24"/>
          <p:cNvPicPr>
            <a:picLocks noChangeAspect="1"/>
          </p:cNvPicPr>
          <p:nvPr/>
        </p:nvPicPr>
        <p:blipFill rotWithShape="1">
          <a:blip r:embed="rId7"/>
          <a:srcRect t="62788" r="86404" b="5151"/>
          <a:stretch/>
        </p:blipFill>
        <p:spPr>
          <a:xfrm>
            <a:off x="5705573" y="5777770"/>
            <a:ext cx="830308" cy="1080230"/>
          </a:xfrm>
          <a:prstGeom prst="rect">
            <a:avLst/>
          </a:prstGeom>
        </p:spPr>
      </p:pic>
      <p:sp>
        <p:nvSpPr>
          <p:cNvPr id="26" name="矩形 25"/>
          <p:cNvSpPr/>
          <p:nvPr/>
        </p:nvSpPr>
        <p:spPr>
          <a:xfrm>
            <a:off x="0" y="4768107"/>
            <a:ext cx="3118351" cy="1169551"/>
          </a:xfrm>
          <a:prstGeom prst="rect">
            <a:avLst/>
          </a:prstGeom>
          <a:solidFill>
            <a:srgbClr val="99CCFF"/>
          </a:solidFill>
          <a:ln w="12700">
            <a:solidFill>
              <a:schemeClr val="tx1"/>
            </a:solidFill>
          </a:ln>
        </p:spPr>
        <p:txBody>
          <a:bodyPr wrap="square" rtlCol="0">
            <a:spAutoFit/>
          </a:bodyPr>
          <a:lstStyle/>
          <a:p>
            <a:r>
              <a:rPr lang="en-US" altLang="zh-CN" sz="1400" dirty="0" err="1" smtClean="0"/>
              <a:t>MindConnect</a:t>
            </a:r>
            <a:r>
              <a:rPr lang="en-US" altLang="zh-CN" sz="1400" dirty="0" smtClean="0"/>
              <a:t> Nano and </a:t>
            </a:r>
            <a:r>
              <a:rPr lang="en-US" altLang="zh-CN" sz="1400" dirty="0" err="1" smtClean="0"/>
              <a:t>MindConnect</a:t>
            </a:r>
            <a:r>
              <a:rPr lang="en-US" altLang="zh-CN" sz="1400" dirty="0" smtClean="0"/>
              <a:t> IoT2040 are the tow typical products which should be connected via Ethernet to PLCs or OPC UA server with S7 protocol. </a:t>
            </a:r>
            <a:endParaRPr lang="zh-CN" altLang="en-US" sz="1400" dirty="0"/>
          </a:p>
        </p:txBody>
      </p:sp>
      <p:sp>
        <p:nvSpPr>
          <p:cNvPr id="27" name="文本框 26"/>
          <p:cNvSpPr txBox="1"/>
          <p:nvPr/>
        </p:nvSpPr>
        <p:spPr>
          <a:xfrm>
            <a:off x="1" y="2779049"/>
            <a:ext cx="3185114" cy="954107"/>
          </a:xfrm>
          <a:prstGeom prst="rect">
            <a:avLst/>
          </a:prstGeom>
          <a:solidFill>
            <a:srgbClr val="99CCFF"/>
          </a:solidFill>
          <a:ln w="12700">
            <a:solidFill>
              <a:schemeClr val="tx1"/>
            </a:solidFill>
          </a:ln>
        </p:spPr>
        <p:txBody>
          <a:bodyPr wrap="square" rtlCol="0">
            <a:spAutoFit/>
          </a:bodyPr>
          <a:lstStyle/>
          <a:p>
            <a:r>
              <a:rPr lang="en-US" altLang="zh-CN" sz="1400" dirty="0" err="1" smtClean="0"/>
              <a:t>MindSphere</a:t>
            </a:r>
            <a:r>
              <a:rPr lang="en-US" altLang="zh-CN" sz="1400" dirty="0" smtClean="0"/>
              <a:t> Launchpad contains </a:t>
            </a:r>
            <a:r>
              <a:rPr lang="en-US" altLang="zh-CN" sz="1400" dirty="0" err="1" smtClean="0"/>
              <a:t>MindSphere</a:t>
            </a:r>
            <a:r>
              <a:rPr lang="en-US" altLang="zh-CN" sz="1400" dirty="0" smtClean="0"/>
              <a:t> Asset Configuration, </a:t>
            </a:r>
            <a:r>
              <a:rPr lang="en-US" altLang="zh-CN" sz="1400" dirty="0" err="1" smtClean="0"/>
              <a:t>MindApp</a:t>
            </a:r>
            <a:r>
              <a:rPr lang="en-US" altLang="zh-CN" sz="1400" dirty="0" smtClean="0"/>
              <a:t> Fleet Manager, </a:t>
            </a:r>
            <a:r>
              <a:rPr lang="en-US" altLang="zh-CN" sz="1400" dirty="0" err="1" smtClean="0"/>
              <a:t>MindSphere</a:t>
            </a:r>
            <a:r>
              <a:rPr lang="en-US" altLang="zh-CN" sz="1400" dirty="0" smtClean="0"/>
              <a:t> User and Customer Management.</a:t>
            </a:r>
            <a:endParaRPr lang="zh-CN" altLang="en-US" sz="1400" dirty="0"/>
          </a:p>
        </p:txBody>
      </p:sp>
    </p:spTree>
    <p:extLst>
      <p:ext uri="{BB962C8B-B14F-4D97-AF65-F5344CB8AC3E}">
        <p14:creationId xmlns:p14="http://schemas.microsoft.com/office/powerpoint/2010/main" val="271476671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loud 3"/>
          <p:cNvSpPr/>
          <p:nvPr/>
        </p:nvSpPr>
        <p:spPr>
          <a:xfrm>
            <a:off x="5499978" y="1712826"/>
            <a:ext cx="6674471" cy="4074134"/>
          </a:xfrm>
          <a:prstGeom prst="cloud">
            <a:avLst/>
          </a:prstGeom>
          <a:solidFill>
            <a:schemeClr val="accent1">
              <a:alpha val="76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任意多边形 1"/>
          <p:cNvSpPr/>
          <p:nvPr/>
        </p:nvSpPr>
        <p:spPr>
          <a:xfrm>
            <a:off x="-14868" y="0"/>
            <a:ext cx="5817791" cy="6854283"/>
          </a:xfrm>
          <a:custGeom>
            <a:avLst/>
            <a:gdLst>
              <a:gd name="connsiteX0" fmla="*/ 0 w 5307980"/>
              <a:gd name="connsiteY0" fmla="*/ 0 h 5163014"/>
              <a:gd name="connsiteX1" fmla="*/ 0 w 5307980"/>
              <a:gd name="connsiteY1" fmla="*/ 5163014 h 5163014"/>
              <a:gd name="connsiteX2" fmla="*/ 3902927 w 5307980"/>
              <a:gd name="connsiteY2" fmla="*/ 5163014 h 5163014"/>
              <a:gd name="connsiteX3" fmla="*/ 5307980 w 5307980"/>
              <a:gd name="connsiteY3" fmla="*/ 22302 h 5163014"/>
              <a:gd name="connsiteX4" fmla="*/ 0 w 5307980"/>
              <a:gd name="connsiteY4" fmla="*/ 0 h 5163014"/>
              <a:gd name="connsiteX0" fmla="*/ 0 w 5307980"/>
              <a:gd name="connsiteY0" fmla="*/ 1 h 5140712"/>
              <a:gd name="connsiteX1" fmla="*/ 0 w 5307980"/>
              <a:gd name="connsiteY1" fmla="*/ 5140712 h 5140712"/>
              <a:gd name="connsiteX2" fmla="*/ 3902927 w 5307980"/>
              <a:gd name="connsiteY2" fmla="*/ 5140712 h 5140712"/>
              <a:gd name="connsiteX3" fmla="*/ 5307980 w 5307980"/>
              <a:gd name="connsiteY3" fmla="*/ 0 h 5140712"/>
              <a:gd name="connsiteX4" fmla="*/ 0 w 5307980"/>
              <a:gd name="connsiteY4" fmla="*/ 1 h 514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7980" h="5140712">
                <a:moveTo>
                  <a:pt x="0" y="1"/>
                </a:moveTo>
                <a:lnTo>
                  <a:pt x="0" y="5140712"/>
                </a:lnTo>
                <a:lnTo>
                  <a:pt x="3902927" y="5140712"/>
                </a:lnTo>
                <a:lnTo>
                  <a:pt x="5307980" y="0"/>
                </a:lnTo>
                <a:lnTo>
                  <a:pt x="0" y="1"/>
                </a:lnTo>
                <a:close/>
              </a:path>
            </a:pathLst>
          </a:custGeom>
          <a:gradFill>
            <a:gsLst>
              <a:gs pos="54000">
                <a:schemeClr val="accent1">
                  <a:lumMod val="5000"/>
                  <a:lumOff val="95000"/>
                </a:schemeClr>
              </a:gs>
              <a:gs pos="75000">
                <a:schemeClr val="accent1">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smtClean="0">
                <a:latin typeface="微软雅黑" panose="020B0503020204020204" pitchFamily="34" charset="-122"/>
                <a:ea typeface="微软雅黑" panose="020B0503020204020204" pitchFamily="34" charset="-122"/>
              </a:rPr>
              <a:t>04</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rot="16200000">
            <a:off x="7750957" y="-2473128"/>
            <a:ext cx="1962705" cy="6913756"/>
          </a:xfrm>
          <a:custGeom>
            <a:avLst/>
            <a:gdLst>
              <a:gd name="connsiteX0" fmla="*/ 1661532 w 1672683"/>
              <a:gd name="connsiteY0" fmla="*/ 0 h 5185317"/>
              <a:gd name="connsiteX1" fmla="*/ 0 w 1672683"/>
              <a:gd name="connsiteY1" fmla="*/ 5185317 h 5185317"/>
              <a:gd name="connsiteX2" fmla="*/ 1672683 w 1672683"/>
              <a:gd name="connsiteY2" fmla="*/ 5185317 h 5185317"/>
              <a:gd name="connsiteX3" fmla="*/ 1661532 w 1672683"/>
              <a:gd name="connsiteY3" fmla="*/ 0 h 5185317"/>
            </a:gdLst>
            <a:ahLst/>
            <a:cxnLst>
              <a:cxn ang="0">
                <a:pos x="connsiteX0" y="connsiteY0"/>
              </a:cxn>
              <a:cxn ang="0">
                <a:pos x="connsiteX1" y="connsiteY1"/>
              </a:cxn>
              <a:cxn ang="0">
                <a:pos x="connsiteX2" y="connsiteY2"/>
              </a:cxn>
              <a:cxn ang="0">
                <a:pos x="connsiteX3" y="connsiteY3"/>
              </a:cxn>
            </a:cxnLst>
            <a:rect l="l" t="t" r="r" b="b"/>
            <a:pathLst>
              <a:path w="1672683" h="5185317">
                <a:moveTo>
                  <a:pt x="1661532" y="0"/>
                </a:moveTo>
                <a:lnTo>
                  <a:pt x="0" y="5185317"/>
                </a:lnTo>
                <a:lnTo>
                  <a:pt x="1672683" y="5185317"/>
                </a:lnTo>
                <a:lnTo>
                  <a:pt x="1661532" y="0"/>
                </a:lnTo>
                <a:close/>
              </a:path>
            </a:pathLst>
          </a:custGeom>
          <a:gradFill>
            <a:gsLst>
              <a:gs pos="0">
                <a:schemeClr val="accent1">
                  <a:lumMod val="5000"/>
                  <a:lumOff val="95000"/>
                </a:schemeClr>
              </a:gs>
              <a:gs pos="79000">
                <a:schemeClr val="accent1">
                  <a:lumMod val="45000"/>
                  <a:lumOff val="55000"/>
                </a:schemeClr>
              </a:gs>
              <a:gs pos="90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8" name="文本框 17"/>
          <p:cNvSpPr txBox="1"/>
          <p:nvPr/>
        </p:nvSpPr>
        <p:spPr>
          <a:xfrm>
            <a:off x="519951" y="2631827"/>
            <a:ext cx="3768148" cy="2585323"/>
          </a:xfrm>
          <a:prstGeom prst="rect">
            <a:avLst/>
          </a:prstGeom>
          <a:noFill/>
        </p:spPr>
        <p:txBody>
          <a:bodyPr wrap="square" rtlCol="0">
            <a:spAutoFit/>
          </a:bodyPr>
          <a:lstStyle/>
          <a:p>
            <a:pPr marL="285750" indent="-285750">
              <a:buFont typeface="Arial" charset="0"/>
              <a:buChar char="•"/>
            </a:pPr>
            <a:r>
              <a:rPr lang="en-US" b="1" dirty="0"/>
              <a:t>Infrastructure as a service (IaaS</a:t>
            </a:r>
            <a:r>
              <a:rPr lang="en-US" b="1" dirty="0" smtClean="0"/>
              <a:t>)</a:t>
            </a:r>
            <a:br>
              <a:rPr lang="en-US" b="1" dirty="0" smtClean="0"/>
            </a:br>
            <a:r>
              <a:rPr lang="en-US" b="1" dirty="0" smtClean="0"/>
              <a:t/>
            </a:r>
            <a:br>
              <a:rPr lang="en-US" b="1" dirty="0" smtClean="0"/>
            </a:br>
            <a:r>
              <a:rPr lang="en-US" b="1" dirty="0" smtClean="0"/>
              <a:t/>
            </a:r>
            <a:br>
              <a:rPr lang="en-US" b="1" dirty="0" smtClean="0"/>
            </a:br>
            <a:endParaRPr lang="en-US" b="1" dirty="0" smtClean="0"/>
          </a:p>
          <a:p>
            <a:pPr marL="285750" indent="-285750">
              <a:buFont typeface="Arial" charset="0"/>
              <a:buChar char="•"/>
            </a:pPr>
            <a:r>
              <a:rPr lang="en-US" b="1" dirty="0" smtClean="0"/>
              <a:t>Platform as a Service (PaaS)</a:t>
            </a:r>
            <a:br>
              <a:rPr lang="en-US" b="1" dirty="0" smtClean="0"/>
            </a:br>
            <a:r>
              <a:rPr lang="en-US" b="1" dirty="0" smtClean="0"/>
              <a:t/>
            </a:r>
            <a:br>
              <a:rPr lang="en-US" b="1" dirty="0" smtClean="0"/>
            </a:br>
            <a:r>
              <a:rPr lang="en-US" b="1" dirty="0" smtClean="0"/>
              <a:t/>
            </a:r>
            <a:br>
              <a:rPr lang="en-US" b="1" dirty="0" smtClean="0"/>
            </a:br>
            <a:endParaRPr lang="en-US" b="1" dirty="0" smtClean="0"/>
          </a:p>
          <a:p>
            <a:pPr marL="285750" indent="-285750">
              <a:buFont typeface="Arial" charset="0"/>
              <a:buChar char="•"/>
            </a:pPr>
            <a:r>
              <a:rPr lang="en-US" b="1" dirty="0" smtClean="0"/>
              <a:t>Software as a Service (SaaS)</a:t>
            </a:r>
            <a:endParaRPr lang="en-US" dirty="0"/>
          </a:p>
        </p:txBody>
      </p:sp>
      <p:pic>
        <p:nvPicPr>
          <p:cNvPr id="22" name="图片 39"/>
          <p:cNvPicPr>
            <a:picLocks noChangeAspect="1"/>
          </p:cNvPicPr>
          <p:nvPr/>
        </p:nvPicPr>
        <p:blipFill rotWithShape="1">
          <a:blip r:embed="rId3">
            <a:clrChange>
              <a:clrFrom>
                <a:srgbClr val="FFFFFF"/>
              </a:clrFrom>
              <a:clrTo>
                <a:srgbClr val="FFFFFF">
                  <a:alpha val="0"/>
                </a:srgbClr>
              </a:clrTo>
            </a:clrChange>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9" name="任意多边形 8"/>
          <p:cNvSpPr/>
          <p:nvPr/>
        </p:nvSpPr>
        <p:spPr>
          <a:xfrm>
            <a:off x="4283734" y="3717"/>
            <a:ext cx="1519190" cy="6854283"/>
          </a:xfrm>
          <a:custGeom>
            <a:avLst/>
            <a:gdLst>
              <a:gd name="connsiteX0" fmla="*/ 1393903 w 1393903"/>
              <a:gd name="connsiteY0" fmla="*/ 0 h 5140712"/>
              <a:gd name="connsiteX1" fmla="*/ 0 w 1393903"/>
              <a:gd name="connsiteY1" fmla="*/ 5140712 h 5140712"/>
              <a:gd name="connsiteX0" fmla="*/ 1449659 w 1449659"/>
              <a:gd name="connsiteY0" fmla="*/ 0 h 5140712"/>
              <a:gd name="connsiteX1" fmla="*/ 0 w 1449659"/>
              <a:gd name="connsiteY1" fmla="*/ 5140712 h 5140712"/>
              <a:gd name="connsiteX0" fmla="*/ 1427356 w 1427356"/>
              <a:gd name="connsiteY0" fmla="*/ 0 h 5151863"/>
              <a:gd name="connsiteX1" fmla="*/ 0 w 1427356"/>
              <a:gd name="connsiteY1" fmla="*/ 5151863 h 5151863"/>
              <a:gd name="connsiteX0" fmla="*/ 1449658 w 1449658"/>
              <a:gd name="connsiteY0" fmla="*/ 0 h 5140712"/>
              <a:gd name="connsiteX1" fmla="*/ 0 w 1449658"/>
              <a:gd name="connsiteY1" fmla="*/ 5140712 h 5140712"/>
            </a:gdLst>
            <a:ahLst/>
            <a:cxnLst>
              <a:cxn ang="0">
                <a:pos x="connsiteX0" y="connsiteY0"/>
              </a:cxn>
              <a:cxn ang="0">
                <a:pos x="connsiteX1" y="connsiteY1"/>
              </a:cxn>
            </a:cxnLst>
            <a:rect l="l" t="t" r="r" b="b"/>
            <a:pathLst>
              <a:path w="1449658" h="5140712">
                <a:moveTo>
                  <a:pt x="1449658" y="0"/>
                </a:moveTo>
                <a:lnTo>
                  <a:pt x="0" y="5140712"/>
                </a:lnTo>
              </a:path>
            </a:pathLst>
          </a:custGeom>
          <a:noFill/>
          <a:ln w="3810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文本框 7"/>
          <p:cNvSpPr txBox="1"/>
          <p:nvPr/>
        </p:nvSpPr>
        <p:spPr>
          <a:xfrm>
            <a:off x="1064753" y="215839"/>
            <a:ext cx="6153731"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Cloud System</a:t>
            </a:r>
            <a:endParaRPr lang="zh-CN" altLang="en-US" sz="3200" b="1" dirty="0">
              <a:latin typeface="微软雅黑" panose="020B0503020204020204" pitchFamily="34" charset="-122"/>
              <a:ea typeface="微软雅黑" panose="020B0503020204020204" pitchFamily="34" charset="-122"/>
            </a:endParaRPr>
          </a:p>
        </p:txBody>
      </p:sp>
      <p:sp>
        <p:nvSpPr>
          <p:cNvPr id="14" name="文本框 17"/>
          <p:cNvSpPr txBox="1"/>
          <p:nvPr/>
        </p:nvSpPr>
        <p:spPr>
          <a:xfrm>
            <a:off x="355466" y="1398153"/>
            <a:ext cx="3768148" cy="338554"/>
          </a:xfrm>
          <a:prstGeom prst="rect">
            <a:avLst/>
          </a:prstGeom>
          <a:noFill/>
        </p:spPr>
        <p:txBody>
          <a:bodyPr wrap="square" rtlCol="0">
            <a:spAutoFit/>
          </a:bodyPr>
          <a:lstStyle/>
          <a:p>
            <a:r>
              <a:rPr lang="en-US" sz="1600"/>
              <a:t>Service models</a:t>
            </a:r>
          </a:p>
        </p:txBody>
      </p:sp>
      <p:sp>
        <p:nvSpPr>
          <p:cNvPr id="12" name="Rectangle 11"/>
          <p:cNvSpPr/>
          <p:nvPr/>
        </p:nvSpPr>
        <p:spPr>
          <a:xfrm>
            <a:off x="6014965" y="2034914"/>
            <a:ext cx="5800517" cy="7585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Cloud</a:t>
            </a:r>
            <a:r>
              <a:rPr lang="en-US" sz="2400" dirty="0" smtClean="0"/>
              <a:t> </a:t>
            </a:r>
            <a:r>
              <a:rPr lang="en-US" sz="2400" b="1" dirty="0" smtClean="0"/>
              <a:t>Clients</a:t>
            </a:r>
            <a:endParaRPr lang="en-US" sz="2400" b="1" dirty="0"/>
          </a:p>
        </p:txBody>
      </p:sp>
      <p:sp>
        <p:nvSpPr>
          <p:cNvPr id="20" name="Rectangle 19"/>
          <p:cNvSpPr/>
          <p:nvPr/>
        </p:nvSpPr>
        <p:spPr>
          <a:xfrm>
            <a:off x="6024972" y="3451090"/>
            <a:ext cx="5800517" cy="7585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SaaS</a:t>
            </a:r>
            <a:endParaRPr lang="en-US" sz="2400" b="1" dirty="0"/>
          </a:p>
        </p:txBody>
      </p:sp>
      <p:sp>
        <p:nvSpPr>
          <p:cNvPr id="21" name="Rectangle 20"/>
          <p:cNvSpPr/>
          <p:nvPr/>
        </p:nvSpPr>
        <p:spPr>
          <a:xfrm>
            <a:off x="6032765" y="4173827"/>
            <a:ext cx="5800517" cy="7585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PaaS</a:t>
            </a:r>
            <a:endParaRPr lang="en-US" sz="2400" b="1" dirty="0"/>
          </a:p>
        </p:txBody>
      </p:sp>
      <p:sp>
        <p:nvSpPr>
          <p:cNvPr id="23" name="Rectangle 22"/>
          <p:cNvSpPr/>
          <p:nvPr/>
        </p:nvSpPr>
        <p:spPr>
          <a:xfrm>
            <a:off x="6008670" y="4803458"/>
            <a:ext cx="5800517" cy="7585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I</a:t>
            </a:r>
            <a:r>
              <a:rPr lang="en-US" sz="2400" b="1" dirty="0" smtClean="0"/>
              <a:t>aaS</a:t>
            </a:r>
            <a:endParaRPr lang="en-US" sz="2400" b="1" dirty="0"/>
          </a:p>
        </p:txBody>
      </p:sp>
      <p:cxnSp>
        <p:nvCxnSpPr>
          <p:cNvPr id="16" name="Straight Connector 15"/>
          <p:cNvCxnSpPr/>
          <p:nvPr/>
        </p:nvCxnSpPr>
        <p:spPr>
          <a:xfrm>
            <a:off x="6109694" y="2733508"/>
            <a:ext cx="5904000" cy="0"/>
          </a:xfrm>
          <a:prstGeom prst="line">
            <a:avLst/>
          </a:prstGeom>
          <a:ln>
            <a:solidFill>
              <a:schemeClr val="accent1">
                <a:lumMod val="75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5795372" y="4151875"/>
            <a:ext cx="6228000" cy="0"/>
          </a:xfrm>
          <a:prstGeom prst="line">
            <a:avLst/>
          </a:prstGeom>
          <a:ln>
            <a:solidFill>
              <a:schemeClr val="accent1">
                <a:lumMod val="75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5741585" y="4822274"/>
            <a:ext cx="5472000" cy="0"/>
          </a:xfrm>
          <a:prstGeom prst="line">
            <a:avLst/>
          </a:prstGeom>
          <a:ln>
            <a:solidFill>
              <a:schemeClr val="accent1">
                <a:lumMod val="75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5551481" y="3459734"/>
            <a:ext cx="6552000" cy="0"/>
          </a:xfrm>
          <a:prstGeom prst="line">
            <a:avLst/>
          </a:prstGeom>
          <a:ln>
            <a:solidFill>
              <a:schemeClr val="accent1">
                <a:lumMod val="75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875059" y="2733508"/>
            <a:ext cx="17929" cy="699653"/>
          </a:xfrm>
          <a:prstGeom prst="straightConnector1">
            <a:avLst/>
          </a:prstGeom>
          <a:ln w="53975">
            <a:headEnd type="triangle"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61361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14868" y="0"/>
            <a:ext cx="5817791" cy="6854283"/>
          </a:xfrm>
          <a:custGeom>
            <a:avLst/>
            <a:gdLst>
              <a:gd name="connsiteX0" fmla="*/ 0 w 5307980"/>
              <a:gd name="connsiteY0" fmla="*/ 0 h 5163014"/>
              <a:gd name="connsiteX1" fmla="*/ 0 w 5307980"/>
              <a:gd name="connsiteY1" fmla="*/ 5163014 h 5163014"/>
              <a:gd name="connsiteX2" fmla="*/ 3902927 w 5307980"/>
              <a:gd name="connsiteY2" fmla="*/ 5163014 h 5163014"/>
              <a:gd name="connsiteX3" fmla="*/ 5307980 w 5307980"/>
              <a:gd name="connsiteY3" fmla="*/ 22302 h 5163014"/>
              <a:gd name="connsiteX4" fmla="*/ 0 w 5307980"/>
              <a:gd name="connsiteY4" fmla="*/ 0 h 5163014"/>
              <a:gd name="connsiteX0" fmla="*/ 0 w 5307980"/>
              <a:gd name="connsiteY0" fmla="*/ 1 h 5140712"/>
              <a:gd name="connsiteX1" fmla="*/ 0 w 5307980"/>
              <a:gd name="connsiteY1" fmla="*/ 5140712 h 5140712"/>
              <a:gd name="connsiteX2" fmla="*/ 3902927 w 5307980"/>
              <a:gd name="connsiteY2" fmla="*/ 5140712 h 5140712"/>
              <a:gd name="connsiteX3" fmla="*/ 5307980 w 5307980"/>
              <a:gd name="connsiteY3" fmla="*/ 0 h 5140712"/>
              <a:gd name="connsiteX4" fmla="*/ 0 w 5307980"/>
              <a:gd name="connsiteY4" fmla="*/ 1 h 514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7980" h="5140712">
                <a:moveTo>
                  <a:pt x="0" y="1"/>
                </a:moveTo>
                <a:lnTo>
                  <a:pt x="0" y="5140712"/>
                </a:lnTo>
                <a:lnTo>
                  <a:pt x="3902927" y="5140712"/>
                </a:lnTo>
                <a:lnTo>
                  <a:pt x="5307980" y="0"/>
                </a:lnTo>
                <a:lnTo>
                  <a:pt x="0" y="1"/>
                </a:lnTo>
                <a:close/>
              </a:path>
            </a:pathLst>
          </a:custGeom>
          <a:gradFill>
            <a:gsLst>
              <a:gs pos="54000">
                <a:schemeClr val="accent1">
                  <a:lumMod val="5000"/>
                  <a:lumOff val="95000"/>
                </a:schemeClr>
              </a:gs>
              <a:gs pos="75000">
                <a:schemeClr val="accent1">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smtClean="0">
                <a:latin typeface="微软雅黑" panose="020B0503020204020204" pitchFamily="34" charset="-122"/>
                <a:ea typeface="微软雅黑" panose="020B0503020204020204" pitchFamily="34" charset="-122"/>
              </a:rPr>
              <a:t>04</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rot="16200000">
            <a:off x="7750957" y="-2473128"/>
            <a:ext cx="1962705" cy="6913756"/>
          </a:xfrm>
          <a:custGeom>
            <a:avLst/>
            <a:gdLst>
              <a:gd name="connsiteX0" fmla="*/ 1661532 w 1672683"/>
              <a:gd name="connsiteY0" fmla="*/ 0 h 5185317"/>
              <a:gd name="connsiteX1" fmla="*/ 0 w 1672683"/>
              <a:gd name="connsiteY1" fmla="*/ 5185317 h 5185317"/>
              <a:gd name="connsiteX2" fmla="*/ 1672683 w 1672683"/>
              <a:gd name="connsiteY2" fmla="*/ 5185317 h 5185317"/>
              <a:gd name="connsiteX3" fmla="*/ 1661532 w 1672683"/>
              <a:gd name="connsiteY3" fmla="*/ 0 h 5185317"/>
            </a:gdLst>
            <a:ahLst/>
            <a:cxnLst>
              <a:cxn ang="0">
                <a:pos x="connsiteX0" y="connsiteY0"/>
              </a:cxn>
              <a:cxn ang="0">
                <a:pos x="connsiteX1" y="connsiteY1"/>
              </a:cxn>
              <a:cxn ang="0">
                <a:pos x="connsiteX2" y="connsiteY2"/>
              </a:cxn>
              <a:cxn ang="0">
                <a:pos x="connsiteX3" y="connsiteY3"/>
              </a:cxn>
            </a:cxnLst>
            <a:rect l="l" t="t" r="r" b="b"/>
            <a:pathLst>
              <a:path w="1672683" h="5185317">
                <a:moveTo>
                  <a:pt x="1661532" y="0"/>
                </a:moveTo>
                <a:lnTo>
                  <a:pt x="0" y="5185317"/>
                </a:lnTo>
                <a:lnTo>
                  <a:pt x="1672683" y="5185317"/>
                </a:lnTo>
                <a:lnTo>
                  <a:pt x="1661532" y="0"/>
                </a:lnTo>
                <a:close/>
              </a:path>
            </a:pathLst>
          </a:custGeom>
          <a:gradFill>
            <a:gsLst>
              <a:gs pos="0">
                <a:schemeClr val="accent1">
                  <a:lumMod val="5000"/>
                  <a:lumOff val="95000"/>
                </a:schemeClr>
              </a:gs>
              <a:gs pos="79000">
                <a:schemeClr val="accent1">
                  <a:lumMod val="45000"/>
                  <a:lumOff val="55000"/>
                </a:schemeClr>
              </a:gs>
              <a:gs pos="90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pic>
        <p:nvPicPr>
          <p:cNvPr id="22" name="图片 39"/>
          <p:cNvPicPr>
            <a:picLocks noChangeAspect="1"/>
          </p:cNvPicPr>
          <p:nvPr/>
        </p:nvPicPr>
        <p:blipFill rotWithShape="1">
          <a:blip r:embed="rId3">
            <a:clrChange>
              <a:clrFrom>
                <a:srgbClr val="FFFFFF"/>
              </a:clrFrom>
              <a:clrTo>
                <a:srgbClr val="FFFFFF">
                  <a:alpha val="0"/>
                </a:srgbClr>
              </a:clrTo>
            </a:clrChange>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9" name="任意多边形 8"/>
          <p:cNvSpPr/>
          <p:nvPr/>
        </p:nvSpPr>
        <p:spPr>
          <a:xfrm>
            <a:off x="4283734" y="3717"/>
            <a:ext cx="1519190" cy="6854283"/>
          </a:xfrm>
          <a:custGeom>
            <a:avLst/>
            <a:gdLst>
              <a:gd name="connsiteX0" fmla="*/ 1393903 w 1393903"/>
              <a:gd name="connsiteY0" fmla="*/ 0 h 5140712"/>
              <a:gd name="connsiteX1" fmla="*/ 0 w 1393903"/>
              <a:gd name="connsiteY1" fmla="*/ 5140712 h 5140712"/>
              <a:gd name="connsiteX0" fmla="*/ 1449659 w 1449659"/>
              <a:gd name="connsiteY0" fmla="*/ 0 h 5140712"/>
              <a:gd name="connsiteX1" fmla="*/ 0 w 1449659"/>
              <a:gd name="connsiteY1" fmla="*/ 5140712 h 5140712"/>
              <a:gd name="connsiteX0" fmla="*/ 1427356 w 1427356"/>
              <a:gd name="connsiteY0" fmla="*/ 0 h 5151863"/>
              <a:gd name="connsiteX1" fmla="*/ 0 w 1427356"/>
              <a:gd name="connsiteY1" fmla="*/ 5151863 h 5151863"/>
              <a:gd name="connsiteX0" fmla="*/ 1449658 w 1449658"/>
              <a:gd name="connsiteY0" fmla="*/ 0 h 5140712"/>
              <a:gd name="connsiteX1" fmla="*/ 0 w 1449658"/>
              <a:gd name="connsiteY1" fmla="*/ 5140712 h 5140712"/>
            </a:gdLst>
            <a:ahLst/>
            <a:cxnLst>
              <a:cxn ang="0">
                <a:pos x="connsiteX0" y="connsiteY0"/>
              </a:cxn>
              <a:cxn ang="0">
                <a:pos x="connsiteX1" y="connsiteY1"/>
              </a:cxn>
            </a:cxnLst>
            <a:rect l="l" t="t" r="r" b="b"/>
            <a:pathLst>
              <a:path w="1449658" h="5140712">
                <a:moveTo>
                  <a:pt x="1449658" y="0"/>
                </a:moveTo>
                <a:lnTo>
                  <a:pt x="0" y="5140712"/>
                </a:lnTo>
              </a:path>
            </a:pathLst>
          </a:custGeom>
          <a:noFill/>
          <a:ln w="3810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文本框 7"/>
          <p:cNvSpPr txBox="1"/>
          <p:nvPr/>
        </p:nvSpPr>
        <p:spPr>
          <a:xfrm>
            <a:off x="1064753" y="215839"/>
            <a:ext cx="6153731"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Cloud System</a:t>
            </a:r>
            <a:endParaRPr lang="zh-CN" altLang="en-US" sz="3200" b="1" dirty="0">
              <a:latin typeface="微软雅黑" panose="020B0503020204020204" pitchFamily="34" charset="-122"/>
              <a:ea typeface="微软雅黑" panose="020B0503020204020204" pitchFamily="34" charset="-122"/>
            </a:endParaRPr>
          </a:p>
        </p:txBody>
      </p:sp>
      <p:sp>
        <p:nvSpPr>
          <p:cNvPr id="14" name="文本框 17"/>
          <p:cNvSpPr txBox="1"/>
          <p:nvPr/>
        </p:nvSpPr>
        <p:spPr>
          <a:xfrm>
            <a:off x="355466" y="1398153"/>
            <a:ext cx="3768148" cy="338554"/>
          </a:xfrm>
          <a:prstGeom prst="rect">
            <a:avLst/>
          </a:prstGeom>
          <a:noFill/>
        </p:spPr>
        <p:txBody>
          <a:bodyPr wrap="square" rtlCol="0">
            <a:spAutoFit/>
          </a:bodyPr>
          <a:lstStyle/>
          <a:p>
            <a:r>
              <a:rPr lang="en-US" sz="1600"/>
              <a:t>Service models</a:t>
            </a:r>
          </a:p>
        </p:txBody>
      </p:sp>
      <p:sp>
        <p:nvSpPr>
          <p:cNvPr id="24" name="文本框 17"/>
          <p:cNvSpPr txBox="1"/>
          <p:nvPr/>
        </p:nvSpPr>
        <p:spPr>
          <a:xfrm>
            <a:off x="519951" y="2631827"/>
            <a:ext cx="3768148" cy="2031325"/>
          </a:xfrm>
          <a:prstGeom prst="rect">
            <a:avLst/>
          </a:prstGeom>
          <a:noFill/>
        </p:spPr>
        <p:txBody>
          <a:bodyPr wrap="square" rtlCol="0">
            <a:spAutoFit/>
          </a:bodyPr>
          <a:lstStyle/>
          <a:p>
            <a:pPr marL="285750" indent="-285750">
              <a:buFont typeface="Arial" charset="0"/>
              <a:buChar char="•"/>
            </a:pPr>
            <a:r>
              <a:rPr lang="en-US" b="1" dirty="0" smtClean="0"/>
              <a:t>Private Cloud</a:t>
            </a:r>
            <a:br>
              <a:rPr lang="en-US" b="1" dirty="0" smtClean="0"/>
            </a:br>
            <a:r>
              <a:rPr lang="en-US" b="1" dirty="0"/>
              <a:t/>
            </a:r>
            <a:br>
              <a:rPr lang="en-US" b="1" dirty="0"/>
            </a:br>
            <a:endParaRPr lang="en-US" b="1" dirty="0" smtClean="0"/>
          </a:p>
          <a:p>
            <a:pPr marL="285750" indent="-285750">
              <a:buFont typeface="Arial" charset="0"/>
              <a:buChar char="•"/>
            </a:pPr>
            <a:r>
              <a:rPr lang="en-US" b="1" dirty="0" smtClean="0"/>
              <a:t>Public Cloud</a:t>
            </a:r>
            <a:br>
              <a:rPr lang="en-US" b="1" dirty="0" smtClean="0"/>
            </a:br>
            <a:r>
              <a:rPr lang="en-US" b="1" dirty="0" smtClean="0"/>
              <a:t/>
            </a:r>
            <a:br>
              <a:rPr lang="en-US" b="1" dirty="0" smtClean="0"/>
            </a:br>
            <a:endParaRPr lang="en-US" b="1" dirty="0" smtClean="0"/>
          </a:p>
          <a:p>
            <a:pPr marL="285750" indent="-285750">
              <a:buFont typeface="Arial" charset="0"/>
              <a:buChar char="•"/>
            </a:pPr>
            <a:r>
              <a:rPr lang="en-US" b="1" dirty="0" smtClean="0"/>
              <a:t>Hybrid Cloud</a:t>
            </a:r>
            <a:endParaRPr lang="en-US" dirty="0"/>
          </a:p>
        </p:txBody>
      </p:sp>
      <p:pic>
        <p:nvPicPr>
          <p:cNvPr id="28" name="Picture 27" descr="https://upload.wikimedia.org/wikipedia/commons/thumb/8/87/Cloud_computing_types.svg/395px-Cloud_computing_types.svg.png"/>
          <p:cNvPicPr/>
          <p:nvPr/>
        </p:nvPicPr>
        <p:blipFill rotWithShape="1">
          <a:blip r:embed="rId4">
            <a:duotone>
              <a:prstClr val="black"/>
              <a:schemeClr val="accent5">
                <a:tint val="45000"/>
                <a:satMod val="400000"/>
              </a:schemeClr>
            </a:duotone>
            <a:alphaModFix amt="70000"/>
            <a:extLst>
              <a:ext uri="{BEBA8EAE-BF5A-486C-A8C5-ECC9F3942E4B}">
                <a14:imgProps xmlns:a14="http://schemas.microsoft.com/office/drawing/2010/main">
                  <a14:imgLayer r:embed="rId5">
                    <a14:imgEffect>
                      <a14:colorTemperature colorTemp="5300"/>
                    </a14:imgEffect>
                  </a14:imgLayer>
                </a14:imgProps>
              </a:ext>
              <a:ext uri="{28A0092B-C50C-407E-A947-70E740481C1C}">
                <a14:useLocalDpi xmlns:a14="http://schemas.microsoft.com/office/drawing/2010/main" val="0"/>
              </a:ext>
            </a:extLst>
          </a:blip>
          <a:srcRect b="1768"/>
          <a:stretch/>
        </p:blipFill>
        <p:spPr bwMode="auto">
          <a:xfrm>
            <a:off x="5462994" y="1639136"/>
            <a:ext cx="6174823" cy="3713913"/>
          </a:xfrm>
          <a:prstGeom prst="rect">
            <a:avLst/>
          </a:prstGeom>
          <a:noFill/>
          <a:ln>
            <a:noFill/>
          </a:ln>
        </p:spPr>
      </p:pic>
    </p:spTree>
    <p:extLst>
      <p:ext uri="{BB962C8B-B14F-4D97-AF65-F5344CB8AC3E}">
        <p14:creationId xmlns:p14="http://schemas.microsoft.com/office/powerpoint/2010/main" val="19459665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99CCFF"/>
        </a:solidFill>
        <a:effectLst/>
      </p:bgPr>
    </p:bg>
    <p:spTree>
      <p:nvGrpSpPr>
        <p:cNvPr id="1" name=""/>
        <p:cNvGrpSpPr/>
        <p:nvPr/>
      </p:nvGrpSpPr>
      <p:grpSpPr>
        <a:xfrm>
          <a:off x="0" y="0"/>
          <a:ext cx="0" cy="0"/>
          <a:chOff x="0" y="0"/>
          <a:chExt cx="0" cy="0"/>
        </a:xfrm>
      </p:grpSpPr>
      <p:grpSp>
        <p:nvGrpSpPr>
          <p:cNvPr id="4" name="组合 3"/>
          <p:cNvGrpSpPr/>
          <p:nvPr/>
        </p:nvGrpSpPr>
        <p:grpSpPr>
          <a:xfrm>
            <a:off x="0" y="2934510"/>
            <a:ext cx="7344732" cy="1016667"/>
            <a:chOff x="0" y="2934510"/>
            <a:chExt cx="7344732" cy="1016667"/>
          </a:xfrm>
          <a:solidFill>
            <a:srgbClr val="003366">
              <a:alpha val="48000"/>
            </a:srgbClr>
          </a:solidFill>
        </p:grpSpPr>
        <p:sp>
          <p:nvSpPr>
            <p:cNvPr id="16" name="任意多边形 15"/>
            <p:cNvSpPr/>
            <p:nvPr/>
          </p:nvSpPr>
          <p:spPr>
            <a:xfrm>
              <a:off x="0" y="2934510"/>
              <a:ext cx="6171965" cy="1002323"/>
            </a:xfrm>
            <a:custGeom>
              <a:avLst/>
              <a:gdLst>
                <a:gd name="connsiteX0" fmla="*/ 0 w 6171965"/>
                <a:gd name="connsiteY0" fmla="*/ 0 h 1002323"/>
                <a:gd name="connsiteX1" fmla="*/ 6171965 w 6171965"/>
                <a:gd name="connsiteY1" fmla="*/ 0 h 1002323"/>
                <a:gd name="connsiteX2" fmla="*/ 5950982 w 6171965"/>
                <a:gd name="connsiteY2" fmla="*/ 814147 h 1002323"/>
                <a:gd name="connsiteX3" fmla="*/ 5899190 w 6171965"/>
                <a:gd name="connsiteY3" fmla="*/ 1002323 h 1002323"/>
                <a:gd name="connsiteX4" fmla="*/ 0 w 6171965"/>
                <a:gd name="connsiteY4" fmla="*/ 1002323 h 100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1965" h="1002323">
                  <a:moveTo>
                    <a:pt x="0" y="0"/>
                  </a:moveTo>
                  <a:lnTo>
                    <a:pt x="6171965" y="0"/>
                  </a:lnTo>
                  <a:lnTo>
                    <a:pt x="5950982" y="814147"/>
                  </a:lnTo>
                  <a:lnTo>
                    <a:pt x="5899190" y="1002323"/>
                  </a:lnTo>
                  <a:lnTo>
                    <a:pt x="0" y="100232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文本框 4"/>
            <p:cNvSpPr txBox="1"/>
            <p:nvPr/>
          </p:nvSpPr>
          <p:spPr>
            <a:xfrm>
              <a:off x="1340514" y="2935514"/>
              <a:ext cx="6004218" cy="1015663"/>
            </a:xfrm>
            <a:prstGeom prst="rect">
              <a:avLst/>
            </a:prstGeom>
            <a:noFill/>
          </p:spPr>
          <p:txBody>
            <a:bodyPr wrap="square" rtlCol="0">
              <a:spAutoFit/>
            </a:bodyPr>
            <a:lstStyle/>
            <a:p>
              <a:r>
                <a:rPr lang="en-US" altLang="zh-CN" sz="6000" dirty="0">
                  <a:solidFill>
                    <a:srgbClr val="CCFF66"/>
                  </a:solidFill>
                  <a:latin typeface="微软雅黑 Light" panose="020B0502040204020203" pitchFamily="34" charset="-122"/>
                  <a:ea typeface="微软雅黑 Light" panose="020B0502040204020203" pitchFamily="34" charset="-122"/>
                  <a:cs typeface="Times New Roman" panose="02020603050405020304" pitchFamily="18" charset="0"/>
                </a:rPr>
                <a:t>THANK YOU</a:t>
              </a:r>
              <a:endParaRPr lang="zh-CN" altLang="en-US" sz="6000" dirty="0">
                <a:solidFill>
                  <a:srgbClr val="CCFF66"/>
                </a:solidFill>
                <a:latin typeface="微软雅黑 Light" panose="020B0502040204020203" pitchFamily="34" charset="-122"/>
                <a:ea typeface="微软雅黑 Light" panose="020B0502040204020203" pitchFamily="34" charset="-122"/>
                <a:cs typeface="Times New Roman" panose="02020603050405020304" pitchFamily="18" charset="0"/>
              </a:endParaRPr>
            </a:p>
          </p:txBody>
        </p:sp>
      </p:grpSp>
      <p:sp>
        <p:nvSpPr>
          <p:cNvPr id="17" name="同心圆 16"/>
          <p:cNvSpPr/>
          <p:nvPr/>
        </p:nvSpPr>
        <p:spPr>
          <a:xfrm>
            <a:off x="199558" y="2501153"/>
            <a:ext cx="419013" cy="419013"/>
          </a:xfrm>
          <a:prstGeom prst="donut">
            <a:avLst>
              <a:gd name="adj" fmla="val 2743"/>
            </a:avLst>
          </a:prstGeom>
          <a:pattFill prst="pct5">
            <a:fgClr>
              <a:schemeClr val="bg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同心圆 17"/>
          <p:cNvSpPr/>
          <p:nvPr/>
        </p:nvSpPr>
        <p:spPr>
          <a:xfrm>
            <a:off x="845023" y="2501153"/>
            <a:ext cx="419013" cy="419013"/>
          </a:xfrm>
          <a:prstGeom prst="donut">
            <a:avLst>
              <a:gd name="adj" fmla="val 2743"/>
            </a:avLst>
          </a:prstGeom>
          <a:pattFill prst="pct5">
            <a:fgClr>
              <a:schemeClr val="bg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同心圆 18"/>
          <p:cNvSpPr/>
          <p:nvPr/>
        </p:nvSpPr>
        <p:spPr>
          <a:xfrm>
            <a:off x="1472968" y="2501153"/>
            <a:ext cx="419013" cy="419013"/>
          </a:xfrm>
          <a:prstGeom prst="donut">
            <a:avLst>
              <a:gd name="adj" fmla="val 2743"/>
            </a:avLst>
          </a:prstGeom>
          <a:pattFill prst="pct5">
            <a:fgClr>
              <a:schemeClr val="bg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同心圆 19"/>
          <p:cNvSpPr/>
          <p:nvPr/>
        </p:nvSpPr>
        <p:spPr>
          <a:xfrm>
            <a:off x="2137187" y="2501153"/>
            <a:ext cx="419013" cy="419013"/>
          </a:xfrm>
          <a:prstGeom prst="donut">
            <a:avLst>
              <a:gd name="adj" fmla="val 2743"/>
            </a:avLst>
          </a:prstGeom>
          <a:pattFill prst="pct5">
            <a:fgClr>
              <a:schemeClr val="bg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任意多边形 5"/>
          <p:cNvSpPr/>
          <p:nvPr/>
        </p:nvSpPr>
        <p:spPr>
          <a:xfrm>
            <a:off x="5855677" y="2708031"/>
            <a:ext cx="6336323" cy="1477108"/>
          </a:xfrm>
          <a:custGeom>
            <a:avLst/>
            <a:gdLst>
              <a:gd name="connsiteX0" fmla="*/ 369277 w 6154615"/>
              <a:gd name="connsiteY0" fmla="*/ 0 h 1512277"/>
              <a:gd name="connsiteX1" fmla="*/ 0 w 6154615"/>
              <a:gd name="connsiteY1" fmla="*/ 1512277 h 1512277"/>
              <a:gd name="connsiteX2" fmla="*/ 6137031 w 6154615"/>
              <a:gd name="connsiteY2" fmla="*/ 1512277 h 1512277"/>
              <a:gd name="connsiteX3" fmla="*/ 6154615 w 6154615"/>
              <a:gd name="connsiteY3" fmla="*/ 35169 h 1512277"/>
              <a:gd name="connsiteX4" fmla="*/ 369277 w 6154615"/>
              <a:gd name="connsiteY4" fmla="*/ 0 h 1512277"/>
              <a:gd name="connsiteX0" fmla="*/ 369277 w 6154615"/>
              <a:gd name="connsiteY0" fmla="*/ 0 h 1512277"/>
              <a:gd name="connsiteX1" fmla="*/ 0 w 6154615"/>
              <a:gd name="connsiteY1" fmla="*/ 1512277 h 1512277"/>
              <a:gd name="connsiteX2" fmla="*/ 6154111 w 6154615"/>
              <a:gd name="connsiteY2" fmla="*/ 1512277 h 1512277"/>
              <a:gd name="connsiteX3" fmla="*/ 6154615 w 6154615"/>
              <a:gd name="connsiteY3" fmla="*/ 35169 h 1512277"/>
              <a:gd name="connsiteX4" fmla="*/ 369277 w 6154615"/>
              <a:gd name="connsiteY4" fmla="*/ 0 h 1512277"/>
              <a:gd name="connsiteX0" fmla="*/ 369277 w 6154615"/>
              <a:gd name="connsiteY0" fmla="*/ 17585 h 1477108"/>
              <a:gd name="connsiteX1" fmla="*/ 0 w 6154615"/>
              <a:gd name="connsiteY1" fmla="*/ 1477108 h 1477108"/>
              <a:gd name="connsiteX2" fmla="*/ 6154111 w 6154615"/>
              <a:gd name="connsiteY2" fmla="*/ 1477108 h 1477108"/>
              <a:gd name="connsiteX3" fmla="*/ 6154615 w 6154615"/>
              <a:gd name="connsiteY3" fmla="*/ 0 h 1477108"/>
              <a:gd name="connsiteX4" fmla="*/ 369277 w 6154615"/>
              <a:gd name="connsiteY4" fmla="*/ 17585 h 147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4615" h="1477108">
                <a:moveTo>
                  <a:pt x="369277" y="17585"/>
                </a:moveTo>
                <a:lnTo>
                  <a:pt x="0" y="1477108"/>
                </a:lnTo>
                <a:lnTo>
                  <a:pt x="6154111" y="1477108"/>
                </a:lnTo>
                <a:lnTo>
                  <a:pt x="6154615" y="0"/>
                </a:lnTo>
                <a:lnTo>
                  <a:pt x="369277" y="17585"/>
                </a:lnTo>
                <a:close/>
              </a:path>
            </a:pathLst>
          </a:custGeom>
          <a:solidFill>
            <a:srgbClr val="CCFF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a:off x="11806518" y="2702859"/>
            <a:ext cx="430305" cy="1479176"/>
          </a:xfrm>
          <a:custGeom>
            <a:avLst/>
            <a:gdLst>
              <a:gd name="connsiteX0" fmla="*/ 403411 w 430305"/>
              <a:gd name="connsiteY0" fmla="*/ 0 h 1479176"/>
              <a:gd name="connsiteX1" fmla="*/ 0 w 430305"/>
              <a:gd name="connsiteY1" fmla="*/ 1479176 h 1479176"/>
              <a:gd name="connsiteX2" fmla="*/ 430305 w 430305"/>
              <a:gd name="connsiteY2" fmla="*/ 1479176 h 1479176"/>
              <a:gd name="connsiteX3" fmla="*/ 403411 w 430305"/>
              <a:gd name="connsiteY3" fmla="*/ 0 h 1479176"/>
            </a:gdLst>
            <a:ahLst/>
            <a:cxnLst>
              <a:cxn ang="0">
                <a:pos x="connsiteX0" y="connsiteY0"/>
              </a:cxn>
              <a:cxn ang="0">
                <a:pos x="connsiteX1" y="connsiteY1"/>
              </a:cxn>
              <a:cxn ang="0">
                <a:pos x="connsiteX2" y="connsiteY2"/>
              </a:cxn>
              <a:cxn ang="0">
                <a:pos x="connsiteX3" y="connsiteY3"/>
              </a:cxn>
            </a:cxnLst>
            <a:rect l="l" t="t" r="r" b="b"/>
            <a:pathLst>
              <a:path w="430305" h="1479176">
                <a:moveTo>
                  <a:pt x="403411" y="0"/>
                </a:moveTo>
                <a:lnTo>
                  <a:pt x="0" y="1479176"/>
                </a:lnTo>
                <a:lnTo>
                  <a:pt x="430305" y="1479176"/>
                </a:lnTo>
                <a:lnTo>
                  <a:pt x="403411" y="0"/>
                </a:lnTo>
                <a:close/>
              </a:path>
            </a:pathLst>
          </a:custGeom>
          <a:solidFill>
            <a:srgbClr val="006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7221165" y="2727964"/>
            <a:ext cx="3999499" cy="1446550"/>
          </a:xfrm>
          <a:prstGeom prst="rect">
            <a:avLst/>
          </a:prstGeom>
          <a:solidFill>
            <a:srgbClr val="CCFF66"/>
          </a:solidFill>
        </p:spPr>
        <p:txBody>
          <a:bodyPr wrap="square" rtlCol="0">
            <a:spAutoFit/>
          </a:bodyPr>
          <a:lstStyle/>
          <a:p>
            <a:r>
              <a:rPr lang="en-US" altLang="zh-CN" sz="4400" dirty="0" smtClean="0">
                <a:latin typeface="MV Boli" panose="02000500030200090000" pitchFamily="2" charset="0"/>
                <a:ea typeface="微软雅黑 Light" panose="020B0502040204020203" pitchFamily="34" charset="-122"/>
                <a:cs typeface="MV Boli" panose="02000500030200090000" pitchFamily="2" charset="0"/>
              </a:rPr>
              <a:t>Tsinghua</a:t>
            </a:r>
          </a:p>
          <a:p>
            <a:r>
              <a:rPr lang="en-US" altLang="zh-CN" sz="4400" dirty="0" smtClean="0">
                <a:latin typeface="MV Boli" panose="02000500030200090000" pitchFamily="2" charset="0"/>
                <a:ea typeface="微软雅黑 Light" panose="020B0502040204020203" pitchFamily="34" charset="-122"/>
                <a:cs typeface="MV Boli" panose="02000500030200090000" pitchFamily="2" charset="0"/>
              </a:rPr>
              <a:t>IDED Course</a:t>
            </a:r>
            <a:endParaRPr lang="zh-CN" altLang="en-US" sz="4400" dirty="0">
              <a:latin typeface="MV Boli" panose="02000500030200090000" pitchFamily="2" charset="0"/>
              <a:ea typeface="微软雅黑 Light" panose="020B0502040204020203" pitchFamily="34" charset="-122"/>
              <a:cs typeface="MV Boli" panose="02000500030200090000" pitchFamily="2" charset="0"/>
            </a:endParaRPr>
          </a:p>
        </p:txBody>
      </p:sp>
      <p:sp>
        <p:nvSpPr>
          <p:cNvPr id="22" name="等腰三角形 21"/>
          <p:cNvSpPr/>
          <p:nvPr/>
        </p:nvSpPr>
        <p:spPr>
          <a:xfrm rot="10800000">
            <a:off x="10063118" y="2908719"/>
            <a:ext cx="360101" cy="237855"/>
          </a:xfrm>
          <a:prstGeom prst="triangl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39"/>
          <p:cNvPicPr>
            <a:picLocks noChangeAspect="1"/>
          </p:cNvPicPr>
          <p:nvPr/>
        </p:nvPicPr>
        <p:blipFill rotWithShape="1">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bright="10000" contrast="-10000"/>
                    </a14:imgEffect>
                  </a14:imgLayer>
                </a14:imgProps>
              </a:ext>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700578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9CCFF"/>
        </a:solidFill>
        <a:effectLst/>
      </p:bgPr>
    </p:bg>
    <p:spTree>
      <p:nvGrpSpPr>
        <p:cNvPr id="1" name=""/>
        <p:cNvGrpSpPr/>
        <p:nvPr/>
      </p:nvGrpSpPr>
      <p:grpSpPr>
        <a:xfrm>
          <a:off x="0" y="0"/>
          <a:ext cx="0" cy="0"/>
          <a:chOff x="0" y="0"/>
          <a:chExt cx="0" cy="0"/>
        </a:xfrm>
      </p:grpSpPr>
      <p:grpSp>
        <p:nvGrpSpPr>
          <p:cNvPr id="6" name="组合 5"/>
          <p:cNvGrpSpPr/>
          <p:nvPr/>
        </p:nvGrpSpPr>
        <p:grpSpPr>
          <a:xfrm>
            <a:off x="-4387" y="-10931"/>
            <a:ext cx="429436" cy="1425913"/>
            <a:chOff x="-4387" y="-10931"/>
            <a:chExt cx="429436" cy="1425913"/>
          </a:xfrm>
        </p:grpSpPr>
        <p:sp>
          <p:nvSpPr>
            <p:cNvPr id="3" name="等腰三角形 2"/>
            <p:cNvSpPr/>
            <p:nvPr/>
          </p:nvSpPr>
          <p:spPr>
            <a:xfrm rot="5400000">
              <a:off x="-84838" y="73907"/>
              <a:ext cx="426676" cy="257000"/>
            </a:xfrm>
            <a:custGeom>
              <a:avLst/>
              <a:gdLst>
                <a:gd name="connsiteX0" fmla="*/ 0 w 881065"/>
                <a:gd name="connsiteY0" fmla="*/ 835493 h 835493"/>
                <a:gd name="connsiteX1" fmla="*/ 425343 w 881065"/>
                <a:gd name="connsiteY1" fmla="*/ 0 h 835493"/>
                <a:gd name="connsiteX2" fmla="*/ 881065 w 881065"/>
                <a:gd name="connsiteY2" fmla="*/ 835493 h 835493"/>
                <a:gd name="connsiteX3" fmla="*/ 0 w 881065"/>
                <a:gd name="connsiteY3" fmla="*/ 835493 h 835493"/>
                <a:gd name="connsiteX0" fmla="*/ 0 w 881065"/>
                <a:gd name="connsiteY0" fmla="*/ 530693 h 530693"/>
                <a:gd name="connsiteX1" fmla="*/ 425343 w 881065"/>
                <a:gd name="connsiteY1" fmla="*/ 0 h 530693"/>
                <a:gd name="connsiteX2" fmla="*/ 881065 w 881065"/>
                <a:gd name="connsiteY2" fmla="*/ 530693 h 530693"/>
                <a:gd name="connsiteX3" fmla="*/ 0 w 881065"/>
                <a:gd name="connsiteY3" fmla="*/ 530693 h 530693"/>
              </a:gdLst>
              <a:ahLst/>
              <a:cxnLst>
                <a:cxn ang="0">
                  <a:pos x="connsiteX0" y="connsiteY0"/>
                </a:cxn>
                <a:cxn ang="0">
                  <a:pos x="connsiteX1" y="connsiteY1"/>
                </a:cxn>
                <a:cxn ang="0">
                  <a:pos x="connsiteX2" y="connsiteY2"/>
                </a:cxn>
                <a:cxn ang="0">
                  <a:pos x="connsiteX3" y="connsiteY3"/>
                </a:cxn>
              </a:cxnLst>
              <a:rect l="l" t="t" r="r" b="b"/>
              <a:pathLst>
                <a:path w="881065" h="530693">
                  <a:moveTo>
                    <a:pt x="0" y="530693"/>
                  </a:moveTo>
                  <a:lnTo>
                    <a:pt x="425343" y="0"/>
                  </a:lnTo>
                  <a:lnTo>
                    <a:pt x="881065" y="530693"/>
                  </a:lnTo>
                  <a:lnTo>
                    <a:pt x="0" y="53069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2"/>
            <p:cNvSpPr/>
            <p:nvPr/>
          </p:nvSpPr>
          <p:spPr>
            <a:xfrm rot="5400000">
              <a:off x="133617" y="449333"/>
              <a:ext cx="363760" cy="219104"/>
            </a:xfrm>
            <a:custGeom>
              <a:avLst/>
              <a:gdLst>
                <a:gd name="connsiteX0" fmla="*/ 0 w 881065"/>
                <a:gd name="connsiteY0" fmla="*/ 835493 h 835493"/>
                <a:gd name="connsiteX1" fmla="*/ 425343 w 881065"/>
                <a:gd name="connsiteY1" fmla="*/ 0 h 835493"/>
                <a:gd name="connsiteX2" fmla="*/ 881065 w 881065"/>
                <a:gd name="connsiteY2" fmla="*/ 835493 h 835493"/>
                <a:gd name="connsiteX3" fmla="*/ 0 w 881065"/>
                <a:gd name="connsiteY3" fmla="*/ 835493 h 835493"/>
                <a:gd name="connsiteX0" fmla="*/ 0 w 881065"/>
                <a:gd name="connsiteY0" fmla="*/ 530693 h 530693"/>
                <a:gd name="connsiteX1" fmla="*/ 425343 w 881065"/>
                <a:gd name="connsiteY1" fmla="*/ 0 h 530693"/>
                <a:gd name="connsiteX2" fmla="*/ 881065 w 881065"/>
                <a:gd name="connsiteY2" fmla="*/ 530693 h 530693"/>
                <a:gd name="connsiteX3" fmla="*/ 0 w 881065"/>
                <a:gd name="connsiteY3" fmla="*/ 530693 h 530693"/>
              </a:gdLst>
              <a:ahLst/>
              <a:cxnLst>
                <a:cxn ang="0">
                  <a:pos x="connsiteX0" y="connsiteY0"/>
                </a:cxn>
                <a:cxn ang="0">
                  <a:pos x="connsiteX1" y="connsiteY1"/>
                </a:cxn>
                <a:cxn ang="0">
                  <a:pos x="connsiteX2" y="connsiteY2"/>
                </a:cxn>
                <a:cxn ang="0">
                  <a:pos x="connsiteX3" y="connsiteY3"/>
                </a:cxn>
              </a:cxnLst>
              <a:rect l="l" t="t" r="r" b="b"/>
              <a:pathLst>
                <a:path w="881065" h="530693">
                  <a:moveTo>
                    <a:pt x="0" y="530693"/>
                  </a:moveTo>
                  <a:lnTo>
                    <a:pt x="425343" y="0"/>
                  </a:lnTo>
                  <a:lnTo>
                    <a:pt x="881065" y="530693"/>
                  </a:lnTo>
                  <a:lnTo>
                    <a:pt x="0" y="53069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2"/>
            <p:cNvSpPr/>
            <p:nvPr/>
          </p:nvSpPr>
          <p:spPr>
            <a:xfrm rot="5400000">
              <a:off x="-146147" y="843786"/>
              <a:ext cx="712956" cy="429435"/>
            </a:xfrm>
            <a:custGeom>
              <a:avLst/>
              <a:gdLst>
                <a:gd name="connsiteX0" fmla="*/ 0 w 881065"/>
                <a:gd name="connsiteY0" fmla="*/ 835493 h 835493"/>
                <a:gd name="connsiteX1" fmla="*/ 425343 w 881065"/>
                <a:gd name="connsiteY1" fmla="*/ 0 h 835493"/>
                <a:gd name="connsiteX2" fmla="*/ 881065 w 881065"/>
                <a:gd name="connsiteY2" fmla="*/ 835493 h 835493"/>
                <a:gd name="connsiteX3" fmla="*/ 0 w 881065"/>
                <a:gd name="connsiteY3" fmla="*/ 835493 h 835493"/>
                <a:gd name="connsiteX0" fmla="*/ 0 w 881065"/>
                <a:gd name="connsiteY0" fmla="*/ 530693 h 530693"/>
                <a:gd name="connsiteX1" fmla="*/ 425343 w 881065"/>
                <a:gd name="connsiteY1" fmla="*/ 0 h 530693"/>
                <a:gd name="connsiteX2" fmla="*/ 881065 w 881065"/>
                <a:gd name="connsiteY2" fmla="*/ 530693 h 530693"/>
                <a:gd name="connsiteX3" fmla="*/ 0 w 881065"/>
                <a:gd name="connsiteY3" fmla="*/ 530693 h 530693"/>
              </a:gdLst>
              <a:ahLst/>
              <a:cxnLst>
                <a:cxn ang="0">
                  <a:pos x="connsiteX0" y="connsiteY0"/>
                </a:cxn>
                <a:cxn ang="0">
                  <a:pos x="connsiteX1" y="connsiteY1"/>
                </a:cxn>
                <a:cxn ang="0">
                  <a:pos x="connsiteX2" y="connsiteY2"/>
                </a:cxn>
                <a:cxn ang="0">
                  <a:pos x="connsiteX3" y="connsiteY3"/>
                </a:cxn>
              </a:cxnLst>
              <a:rect l="l" t="t" r="r" b="b"/>
              <a:pathLst>
                <a:path w="881065" h="530693">
                  <a:moveTo>
                    <a:pt x="0" y="530693"/>
                  </a:moveTo>
                  <a:lnTo>
                    <a:pt x="425343" y="0"/>
                  </a:lnTo>
                  <a:lnTo>
                    <a:pt x="881065" y="530693"/>
                  </a:lnTo>
                  <a:lnTo>
                    <a:pt x="0" y="53069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文本框 6"/>
          <p:cNvSpPr txBox="1"/>
          <p:nvPr/>
        </p:nvSpPr>
        <p:spPr>
          <a:xfrm>
            <a:off x="462945" y="363485"/>
            <a:ext cx="1457325" cy="400110"/>
          </a:xfrm>
          <a:prstGeom prst="rect">
            <a:avLst/>
          </a:prstGeom>
          <a:noFill/>
        </p:spPr>
        <p:txBody>
          <a:bodyPr wrap="square" rtlCol="0">
            <a:spAutoFit/>
          </a:bodyPr>
          <a:lstStyle/>
          <a:p>
            <a:r>
              <a:rPr lang="en-US" altLang="zh-CN" sz="2000" dirty="0">
                <a:solidFill>
                  <a:schemeClr val="bg1"/>
                </a:solidFill>
                <a:latin typeface="Arial" panose="020B0604020202020204" pitchFamily="34" charset="0"/>
                <a:cs typeface="Arial" panose="020B0604020202020204" pitchFamily="34" charset="0"/>
              </a:rPr>
              <a:t>CONTENT</a:t>
            </a:r>
            <a:endParaRPr lang="zh-CN" altLang="en-US" sz="2000" dirty="0">
              <a:solidFill>
                <a:schemeClr val="bg1"/>
              </a:solidFill>
              <a:latin typeface="Arial" panose="020B0604020202020204" pitchFamily="34" charset="0"/>
              <a:cs typeface="Arial" panose="020B0604020202020204" pitchFamily="34" charset="0"/>
            </a:endParaRPr>
          </a:p>
        </p:txBody>
      </p:sp>
      <p:cxnSp>
        <p:nvCxnSpPr>
          <p:cNvPr id="8" name="直接连接符 7"/>
          <p:cNvCxnSpPr/>
          <p:nvPr/>
        </p:nvCxnSpPr>
        <p:spPr>
          <a:xfrm flipH="1">
            <a:off x="2590800" y="0"/>
            <a:ext cx="19050" cy="3429000"/>
          </a:xfrm>
          <a:prstGeom prst="line">
            <a:avLst/>
          </a:prstGeom>
          <a:ln w="38100">
            <a:solidFill>
              <a:srgbClr val="99CCFF"/>
            </a:solidFill>
          </a:ln>
          <a:effectLst>
            <a:outerShdw blurRad="50800" dist="12700" dir="13500000" algn="b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a:off x="4762500" y="-3024"/>
            <a:ext cx="19050" cy="3429000"/>
          </a:xfrm>
          <a:prstGeom prst="line">
            <a:avLst/>
          </a:prstGeom>
          <a:ln w="38100">
            <a:solidFill>
              <a:srgbClr val="99CCFF"/>
            </a:solidFill>
          </a:ln>
          <a:effectLst>
            <a:outerShdw blurRad="50800" dist="12700" dir="13500000" algn="b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7086600" y="-10932"/>
            <a:ext cx="35993" cy="3475008"/>
          </a:xfrm>
          <a:prstGeom prst="line">
            <a:avLst/>
          </a:prstGeom>
          <a:ln w="38100">
            <a:solidFill>
              <a:srgbClr val="99CCFF"/>
            </a:solidFill>
          </a:ln>
          <a:effectLst>
            <a:outerShdw blurRad="50800" dist="12700" dir="13500000" algn="b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9772650" y="0"/>
            <a:ext cx="19050" cy="3429000"/>
          </a:xfrm>
          <a:prstGeom prst="line">
            <a:avLst/>
          </a:prstGeom>
          <a:ln w="38100">
            <a:solidFill>
              <a:srgbClr val="99CCFF"/>
            </a:solidFill>
          </a:ln>
          <a:effectLst>
            <a:outerShdw blurRad="50800" dist="12700" dir="13500000" algn="b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1693464" y="4620290"/>
            <a:ext cx="2059386" cy="646331"/>
          </a:xfrm>
          <a:prstGeom prst="rect">
            <a:avLst/>
          </a:prstGeom>
          <a:noFill/>
        </p:spPr>
        <p:txBody>
          <a:bodyPr wrap="square" rtlCol="0">
            <a:spAutoFit/>
          </a:bodyPr>
          <a:lstStyle/>
          <a:p>
            <a:r>
              <a:rPr lang="en-US" altLang="zh-CN" cap="all" dirty="0" smtClean="0">
                <a:solidFill>
                  <a:srgbClr val="C00000"/>
                </a:solidFill>
                <a:latin typeface="Arial" panose="020B0604020202020204" pitchFamily="34" charset="0"/>
                <a:cs typeface="Arial" panose="020B0604020202020204" pitchFamily="34" charset="0"/>
              </a:rPr>
              <a:t>Introduction to </a:t>
            </a:r>
            <a:r>
              <a:rPr lang="en-US" altLang="zh-CN" cap="all" dirty="0" err="1" smtClean="0">
                <a:solidFill>
                  <a:srgbClr val="C00000"/>
                </a:solidFill>
                <a:latin typeface="Arial" panose="020B0604020202020204" pitchFamily="34" charset="0"/>
                <a:cs typeface="Arial" panose="020B0604020202020204" pitchFamily="34" charset="0"/>
              </a:rPr>
              <a:t>IIoT</a:t>
            </a:r>
            <a:endParaRPr lang="en-US" altLang="zh-CN" cap="all" dirty="0">
              <a:solidFill>
                <a:srgbClr val="C00000"/>
              </a:solidFill>
              <a:latin typeface="Arial" panose="020B0604020202020204" pitchFamily="34" charset="0"/>
              <a:cs typeface="Arial" panose="020B0604020202020204" pitchFamily="34" charset="0"/>
            </a:endParaRPr>
          </a:p>
        </p:txBody>
      </p:sp>
      <p:sp>
        <p:nvSpPr>
          <p:cNvPr id="39" name="文本框 38"/>
          <p:cNvSpPr txBox="1"/>
          <p:nvPr/>
        </p:nvSpPr>
        <p:spPr>
          <a:xfrm>
            <a:off x="4123198" y="3669971"/>
            <a:ext cx="1863624" cy="646331"/>
          </a:xfrm>
          <a:prstGeom prst="rect">
            <a:avLst/>
          </a:prstGeom>
          <a:noFill/>
        </p:spPr>
        <p:txBody>
          <a:bodyPr wrap="square" rtlCol="0">
            <a:spAutoFit/>
          </a:bodyPr>
          <a:lstStyle>
            <a:defPPr>
              <a:defRPr lang="zh-CN"/>
            </a:defPPr>
            <a:lvl1pPr>
              <a:defRPr sz="2000" cap="all">
                <a:solidFill>
                  <a:schemeClr val="bg1"/>
                </a:solidFill>
                <a:latin typeface="Arial" panose="020B0604020202020204" pitchFamily="34" charset="0"/>
                <a:cs typeface="Arial" panose="020B0604020202020204" pitchFamily="34" charset="0"/>
              </a:defRPr>
            </a:lvl1pPr>
          </a:lstStyle>
          <a:p>
            <a:r>
              <a:rPr lang="en-US" altLang="zh-CN" sz="1800" dirty="0" smtClean="0">
                <a:solidFill>
                  <a:srgbClr val="C00000"/>
                </a:solidFill>
              </a:rPr>
              <a:t>Problem definition</a:t>
            </a:r>
            <a:endParaRPr lang="en-US" altLang="zh-CN" sz="1800" dirty="0">
              <a:solidFill>
                <a:srgbClr val="C00000"/>
              </a:solidFill>
            </a:endParaRPr>
          </a:p>
        </p:txBody>
      </p:sp>
      <p:sp>
        <p:nvSpPr>
          <p:cNvPr id="40" name="文本框 39"/>
          <p:cNvSpPr txBox="1"/>
          <p:nvPr/>
        </p:nvSpPr>
        <p:spPr>
          <a:xfrm>
            <a:off x="6424972" y="4250958"/>
            <a:ext cx="1948968" cy="646331"/>
          </a:xfrm>
          <a:prstGeom prst="rect">
            <a:avLst/>
          </a:prstGeom>
          <a:noFill/>
        </p:spPr>
        <p:txBody>
          <a:bodyPr wrap="square" rtlCol="0">
            <a:spAutoFit/>
          </a:bodyPr>
          <a:lstStyle>
            <a:defPPr>
              <a:defRPr lang="zh-CN"/>
            </a:defPPr>
            <a:lvl1pPr>
              <a:defRPr sz="2000" cap="all">
                <a:solidFill>
                  <a:schemeClr val="bg1"/>
                </a:solidFill>
                <a:latin typeface="Arial" panose="020B0604020202020204" pitchFamily="34" charset="0"/>
                <a:cs typeface="Arial" panose="020B0604020202020204" pitchFamily="34" charset="0"/>
              </a:defRPr>
            </a:lvl1pPr>
          </a:lstStyle>
          <a:p>
            <a:r>
              <a:rPr lang="en-US" altLang="zh-CN" sz="1800" dirty="0" smtClean="0">
                <a:solidFill>
                  <a:srgbClr val="C00000"/>
                </a:solidFill>
              </a:rPr>
              <a:t>Cloud based platform</a:t>
            </a:r>
            <a:endParaRPr lang="en-US" altLang="zh-CN" sz="1800" dirty="0">
              <a:solidFill>
                <a:srgbClr val="C00000"/>
              </a:solidFill>
            </a:endParaRPr>
          </a:p>
        </p:txBody>
      </p:sp>
      <p:sp>
        <p:nvSpPr>
          <p:cNvPr id="41" name="文本框 40"/>
          <p:cNvSpPr txBox="1"/>
          <p:nvPr/>
        </p:nvSpPr>
        <p:spPr>
          <a:xfrm>
            <a:off x="9182399" y="4611430"/>
            <a:ext cx="1726984" cy="646331"/>
          </a:xfrm>
          <a:prstGeom prst="rect">
            <a:avLst/>
          </a:prstGeom>
          <a:noFill/>
        </p:spPr>
        <p:txBody>
          <a:bodyPr wrap="square" rtlCol="0">
            <a:spAutoFit/>
          </a:bodyPr>
          <a:lstStyle>
            <a:defPPr>
              <a:defRPr lang="zh-CN"/>
            </a:defPPr>
            <a:lvl1pPr>
              <a:defRPr sz="2000" cap="all">
                <a:solidFill>
                  <a:schemeClr val="bg1"/>
                </a:solidFill>
                <a:latin typeface="Arial" panose="020B0604020202020204" pitchFamily="34" charset="0"/>
                <a:cs typeface="Arial" panose="020B0604020202020204" pitchFamily="34" charset="0"/>
              </a:defRPr>
            </a:lvl1pPr>
          </a:lstStyle>
          <a:p>
            <a:r>
              <a:rPr lang="en-US" altLang="zh-CN" sz="1800" dirty="0" smtClean="0">
                <a:solidFill>
                  <a:srgbClr val="C00000"/>
                </a:solidFill>
              </a:rPr>
              <a:t>Cloud system</a:t>
            </a:r>
            <a:endParaRPr lang="en-US" altLang="zh-CN" sz="1800" dirty="0">
              <a:solidFill>
                <a:srgbClr val="C00000"/>
              </a:solidFill>
            </a:endParaRPr>
          </a:p>
        </p:txBody>
      </p:sp>
      <p:grpSp>
        <p:nvGrpSpPr>
          <p:cNvPr id="16" name="组合 15"/>
          <p:cNvGrpSpPr/>
          <p:nvPr/>
        </p:nvGrpSpPr>
        <p:grpSpPr>
          <a:xfrm>
            <a:off x="1866900" y="3039703"/>
            <a:ext cx="1466850" cy="1466850"/>
            <a:chOff x="1866900" y="3039703"/>
            <a:chExt cx="1466850" cy="1466850"/>
          </a:xfrm>
        </p:grpSpPr>
        <p:sp>
          <p:nvSpPr>
            <p:cNvPr id="12" name="椭圆 11"/>
            <p:cNvSpPr/>
            <p:nvPr/>
          </p:nvSpPr>
          <p:spPr>
            <a:xfrm>
              <a:off x="1866900" y="3039703"/>
              <a:ext cx="1466850" cy="146685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p:cNvSpPr txBox="1"/>
            <p:nvPr/>
          </p:nvSpPr>
          <p:spPr>
            <a:xfrm>
              <a:off x="2161447" y="3039703"/>
              <a:ext cx="916593" cy="1446550"/>
            </a:xfrm>
            <a:prstGeom prst="rect">
              <a:avLst/>
            </a:prstGeom>
            <a:noFill/>
          </p:spPr>
          <p:txBody>
            <a:bodyPr wrap="square" rtlCol="0">
              <a:spAutoFit/>
            </a:bodyPr>
            <a:lstStyle/>
            <a:p>
              <a:r>
                <a:rPr lang="en-US" altLang="zh-CN" sz="8800" dirty="0">
                  <a:solidFill>
                    <a:srgbClr val="0099FF"/>
                  </a:solidFill>
                  <a:latin typeface="Arial" panose="020B0604020202020204" pitchFamily="34" charset="0"/>
                  <a:cs typeface="Arial" panose="020B0604020202020204" pitchFamily="34" charset="0"/>
                </a:rPr>
                <a:t>1</a:t>
              </a:r>
              <a:endParaRPr lang="zh-CN" altLang="en-US" sz="8800" dirty="0">
                <a:solidFill>
                  <a:srgbClr val="0099FF"/>
                </a:solidFill>
                <a:latin typeface="Arial" panose="020B0604020202020204" pitchFamily="34" charset="0"/>
                <a:cs typeface="Arial" panose="020B0604020202020204" pitchFamily="34" charset="0"/>
              </a:endParaRPr>
            </a:p>
          </p:txBody>
        </p:sp>
      </p:grpSp>
      <p:grpSp>
        <p:nvGrpSpPr>
          <p:cNvPr id="17" name="组合 16"/>
          <p:cNvGrpSpPr/>
          <p:nvPr/>
        </p:nvGrpSpPr>
        <p:grpSpPr>
          <a:xfrm>
            <a:off x="4038600" y="1945938"/>
            <a:ext cx="1466850" cy="1483062"/>
            <a:chOff x="4038600" y="1945938"/>
            <a:chExt cx="1466850" cy="1483062"/>
          </a:xfrm>
        </p:grpSpPr>
        <p:sp>
          <p:nvSpPr>
            <p:cNvPr id="13" name="椭圆 12"/>
            <p:cNvSpPr/>
            <p:nvPr/>
          </p:nvSpPr>
          <p:spPr>
            <a:xfrm>
              <a:off x="4038600" y="1962150"/>
              <a:ext cx="1466850" cy="146685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p:cNvSpPr txBox="1"/>
            <p:nvPr/>
          </p:nvSpPr>
          <p:spPr>
            <a:xfrm>
              <a:off x="4369124" y="1945938"/>
              <a:ext cx="916593" cy="1446550"/>
            </a:xfrm>
            <a:prstGeom prst="rect">
              <a:avLst/>
            </a:prstGeom>
            <a:noFill/>
          </p:spPr>
          <p:txBody>
            <a:bodyPr wrap="square" rtlCol="0">
              <a:spAutoFit/>
            </a:bodyPr>
            <a:lstStyle/>
            <a:p>
              <a:r>
                <a:rPr lang="en-US" altLang="zh-CN" sz="8800" dirty="0">
                  <a:solidFill>
                    <a:srgbClr val="0099FF"/>
                  </a:solidFill>
                  <a:latin typeface="Arial" panose="020B0604020202020204" pitchFamily="34" charset="0"/>
                  <a:cs typeface="Arial" panose="020B0604020202020204" pitchFamily="34" charset="0"/>
                </a:rPr>
                <a:t>2</a:t>
              </a:r>
              <a:endParaRPr lang="zh-CN" altLang="en-US" sz="8800" dirty="0">
                <a:solidFill>
                  <a:srgbClr val="0099FF"/>
                </a:solidFill>
                <a:latin typeface="Arial" panose="020B0604020202020204" pitchFamily="34" charset="0"/>
                <a:cs typeface="Arial" panose="020B0604020202020204" pitchFamily="34" charset="0"/>
              </a:endParaRPr>
            </a:p>
          </p:txBody>
        </p:sp>
      </p:grpSp>
      <p:grpSp>
        <p:nvGrpSpPr>
          <p:cNvPr id="18" name="组合 17"/>
          <p:cNvGrpSpPr/>
          <p:nvPr/>
        </p:nvGrpSpPr>
        <p:grpSpPr>
          <a:xfrm>
            <a:off x="6391994" y="2526326"/>
            <a:ext cx="1466850" cy="1466850"/>
            <a:chOff x="6391994" y="2526326"/>
            <a:chExt cx="1466850" cy="1466850"/>
          </a:xfrm>
        </p:grpSpPr>
        <p:sp>
          <p:nvSpPr>
            <p:cNvPr id="14" name="椭圆 13"/>
            <p:cNvSpPr/>
            <p:nvPr/>
          </p:nvSpPr>
          <p:spPr>
            <a:xfrm>
              <a:off x="6391994" y="2526326"/>
              <a:ext cx="1466850" cy="146685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p:cNvSpPr txBox="1"/>
            <p:nvPr/>
          </p:nvSpPr>
          <p:spPr>
            <a:xfrm>
              <a:off x="6723306" y="2546626"/>
              <a:ext cx="916593" cy="1446550"/>
            </a:xfrm>
            <a:prstGeom prst="rect">
              <a:avLst/>
            </a:prstGeom>
            <a:noFill/>
          </p:spPr>
          <p:txBody>
            <a:bodyPr wrap="square" rtlCol="0">
              <a:spAutoFit/>
            </a:bodyPr>
            <a:lstStyle/>
            <a:p>
              <a:r>
                <a:rPr lang="en-US" altLang="zh-CN" sz="8800" dirty="0">
                  <a:solidFill>
                    <a:srgbClr val="0099FF"/>
                  </a:solidFill>
                  <a:latin typeface="Arial" panose="020B0604020202020204" pitchFamily="34" charset="0"/>
                  <a:cs typeface="Arial" panose="020B0604020202020204" pitchFamily="34" charset="0"/>
                </a:rPr>
                <a:t>3</a:t>
              </a:r>
              <a:endParaRPr lang="zh-CN" altLang="en-US" sz="8800" dirty="0">
                <a:solidFill>
                  <a:srgbClr val="0099FF"/>
                </a:solidFill>
                <a:latin typeface="Arial" panose="020B0604020202020204" pitchFamily="34" charset="0"/>
                <a:cs typeface="Arial" panose="020B0604020202020204" pitchFamily="34" charset="0"/>
              </a:endParaRPr>
            </a:p>
          </p:txBody>
        </p:sp>
      </p:grpSp>
      <p:grpSp>
        <p:nvGrpSpPr>
          <p:cNvPr id="19" name="组合 18"/>
          <p:cNvGrpSpPr/>
          <p:nvPr/>
        </p:nvGrpSpPr>
        <p:grpSpPr>
          <a:xfrm>
            <a:off x="9048750" y="3039703"/>
            <a:ext cx="1466850" cy="1466850"/>
            <a:chOff x="9048750" y="3039703"/>
            <a:chExt cx="1466850" cy="1466850"/>
          </a:xfrm>
        </p:grpSpPr>
        <p:sp>
          <p:nvSpPr>
            <p:cNvPr id="15" name="椭圆 14"/>
            <p:cNvSpPr/>
            <p:nvPr/>
          </p:nvSpPr>
          <p:spPr>
            <a:xfrm>
              <a:off x="9048750" y="3039703"/>
              <a:ext cx="1466850" cy="146685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p:cNvSpPr txBox="1"/>
            <p:nvPr/>
          </p:nvSpPr>
          <p:spPr>
            <a:xfrm>
              <a:off x="9384877" y="3039703"/>
              <a:ext cx="661014" cy="1446550"/>
            </a:xfrm>
            <a:prstGeom prst="rect">
              <a:avLst/>
            </a:prstGeom>
            <a:noFill/>
          </p:spPr>
          <p:txBody>
            <a:bodyPr wrap="square" rtlCol="0">
              <a:spAutoFit/>
            </a:bodyPr>
            <a:lstStyle/>
            <a:p>
              <a:r>
                <a:rPr lang="en-US" altLang="zh-CN" sz="8800" dirty="0">
                  <a:solidFill>
                    <a:srgbClr val="0099FF"/>
                  </a:solidFill>
                  <a:latin typeface="Arial" panose="020B0604020202020204" pitchFamily="34" charset="0"/>
                  <a:cs typeface="Arial" panose="020B0604020202020204" pitchFamily="34" charset="0"/>
                </a:rPr>
                <a:t>4</a:t>
              </a:r>
              <a:endParaRPr lang="zh-CN" altLang="en-US" sz="8800" dirty="0">
                <a:solidFill>
                  <a:srgbClr val="0099FF"/>
                </a:solidFill>
                <a:latin typeface="Arial" panose="020B0604020202020204" pitchFamily="34" charset="0"/>
                <a:cs typeface="Arial" panose="020B0604020202020204" pitchFamily="34" charset="0"/>
              </a:endParaRPr>
            </a:p>
          </p:txBody>
        </p:sp>
      </p:grpSp>
      <p:pic>
        <p:nvPicPr>
          <p:cNvPr id="27" name="图片 39"/>
          <p:cNvPicPr>
            <a:picLocks noChangeAspect="1"/>
          </p:cNvPicPr>
          <p:nvPr/>
        </p:nvPicPr>
        <p:blipFill rotWithShape="1">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brightnessContrast bright="10000" contrast="-10000"/>
                    </a14:imgEffect>
                  </a14:imgLayer>
                </a14:imgProps>
              </a:ext>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pic>
        <p:nvPicPr>
          <p:cNvPr id="20" name="图片 19"/>
          <p:cNvPicPr>
            <a:picLocks noChangeAspect="1"/>
          </p:cNvPicPr>
          <p:nvPr/>
        </p:nvPicPr>
        <p:blipFill rotWithShape="1">
          <a:blip r:embed="rId4"/>
          <a:srcRect b="68768"/>
          <a:stretch/>
        </p:blipFill>
        <p:spPr>
          <a:xfrm>
            <a:off x="5356883" y="5560983"/>
            <a:ext cx="6850377" cy="1311157"/>
          </a:xfrm>
          <a:prstGeom prst="rect">
            <a:avLst/>
          </a:prstGeom>
        </p:spPr>
      </p:pic>
      <p:pic>
        <p:nvPicPr>
          <p:cNvPr id="30" name="图片 29"/>
          <p:cNvPicPr>
            <a:picLocks noChangeAspect="1"/>
          </p:cNvPicPr>
          <p:nvPr/>
        </p:nvPicPr>
        <p:blipFill>
          <a:blip r:embed="rId5"/>
          <a:stretch>
            <a:fillRect/>
          </a:stretch>
        </p:blipFill>
        <p:spPr>
          <a:xfrm>
            <a:off x="3143924" y="315029"/>
            <a:ext cx="1154457" cy="1389099"/>
          </a:xfrm>
          <a:prstGeom prst="rect">
            <a:avLst/>
          </a:prstGeom>
        </p:spPr>
      </p:pic>
      <p:cxnSp>
        <p:nvCxnSpPr>
          <p:cNvPr id="31" name="直接连接符 30"/>
          <p:cNvCxnSpPr/>
          <p:nvPr/>
        </p:nvCxnSpPr>
        <p:spPr>
          <a:xfrm>
            <a:off x="5356883" y="131718"/>
            <a:ext cx="0" cy="1650317"/>
          </a:xfrm>
          <a:prstGeom prst="line">
            <a:avLst/>
          </a:prstGeom>
          <a:ln w="28575">
            <a:solidFill>
              <a:schemeClr val="bg1">
                <a:lumMod val="75000"/>
                <a:alpha val="50000"/>
              </a:schemeClr>
            </a:solidFill>
          </a:ln>
          <a:effectLst>
            <a:outerShdw blurRad="50800" dist="12700" sx="59000" sy="590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a:off x="7661957" y="174061"/>
            <a:ext cx="1386793" cy="1500253"/>
            <a:chOff x="2814343" y="1098014"/>
            <a:chExt cx="1040095" cy="1125190"/>
          </a:xfrm>
        </p:grpSpPr>
        <p:pic>
          <p:nvPicPr>
            <p:cNvPr id="33" name="图片 32"/>
            <p:cNvPicPr>
              <a:picLocks noChangeAspect="1"/>
            </p:cNvPicPr>
            <p:nvPr/>
          </p:nvPicPr>
          <p:blipFill>
            <a:blip r:embed="rId6"/>
            <a:stretch>
              <a:fillRect/>
            </a:stretch>
          </p:blipFill>
          <p:spPr>
            <a:xfrm>
              <a:off x="2898191" y="1344490"/>
              <a:ext cx="956247" cy="878714"/>
            </a:xfrm>
            <a:prstGeom prst="rect">
              <a:avLst/>
            </a:prstGeom>
          </p:spPr>
        </p:pic>
        <p:sp>
          <p:nvSpPr>
            <p:cNvPr id="34" name="任意多边形 33"/>
            <p:cNvSpPr/>
            <p:nvPr/>
          </p:nvSpPr>
          <p:spPr>
            <a:xfrm>
              <a:off x="2814343" y="1098014"/>
              <a:ext cx="1002283" cy="506372"/>
            </a:xfrm>
            <a:custGeom>
              <a:avLst/>
              <a:gdLst>
                <a:gd name="connsiteX0" fmla="*/ 0 w 904461"/>
                <a:gd name="connsiteY0" fmla="*/ 566530 h 566530"/>
                <a:gd name="connsiteX1" fmla="*/ 288234 w 904461"/>
                <a:gd name="connsiteY1" fmla="*/ 318052 h 566530"/>
                <a:gd name="connsiteX2" fmla="*/ 487017 w 904461"/>
                <a:gd name="connsiteY2" fmla="*/ 447261 h 566530"/>
                <a:gd name="connsiteX3" fmla="*/ 904461 w 904461"/>
                <a:gd name="connsiteY3" fmla="*/ 0 h 566530"/>
                <a:gd name="connsiteX0" fmla="*/ 0 w 954156"/>
                <a:gd name="connsiteY0" fmla="*/ 566530 h 566530"/>
                <a:gd name="connsiteX1" fmla="*/ 288234 w 954156"/>
                <a:gd name="connsiteY1" fmla="*/ 318052 h 566530"/>
                <a:gd name="connsiteX2" fmla="*/ 487017 w 954156"/>
                <a:gd name="connsiteY2" fmla="*/ 447261 h 566530"/>
                <a:gd name="connsiteX3" fmla="*/ 954156 w 954156"/>
                <a:gd name="connsiteY3" fmla="*/ 0 h 566530"/>
                <a:gd name="connsiteX0" fmla="*/ 0 w 906030"/>
                <a:gd name="connsiteY0" fmla="*/ 650751 h 650751"/>
                <a:gd name="connsiteX1" fmla="*/ 240108 w 906030"/>
                <a:gd name="connsiteY1" fmla="*/ 318052 h 650751"/>
                <a:gd name="connsiteX2" fmla="*/ 438891 w 906030"/>
                <a:gd name="connsiteY2" fmla="*/ 447261 h 650751"/>
                <a:gd name="connsiteX3" fmla="*/ 906030 w 906030"/>
                <a:gd name="connsiteY3" fmla="*/ 0 h 650751"/>
                <a:gd name="connsiteX0" fmla="*/ 0 w 990251"/>
                <a:gd name="connsiteY0" fmla="*/ 614657 h 614657"/>
                <a:gd name="connsiteX1" fmla="*/ 324329 w 990251"/>
                <a:gd name="connsiteY1" fmla="*/ 318052 h 614657"/>
                <a:gd name="connsiteX2" fmla="*/ 523112 w 990251"/>
                <a:gd name="connsiteY2" fmla="*/ 447261 h 614657"/>
                <a:gd name="connsiteX3" fmla="*/ 990251 w 990251"/>
                <a:gd name="connsiteY3" fmla="*/ 0 h 614657"/>
                <a:gd name="connsiteX0" fmla="*/ 0 w 1002283"/>
                <a:gd name="connsiteY0" fmla="*/ 590593 h 590593"/>
                <a:gd name="connsiteX1" fmla="*/ 336361 w 1002283"/>
                <a:gd name="connsiteY1" fmla="*/ 318052 h 590593"/>
                <a:gd name="connsiteX2" fmla="*/ 535144 w 1002283"/>
                <a:gd name="connsiteY2" fmla="*/ 447261 h 590593"/>
                <a:gd name="connsiteX3" fmla="*/ 1002283 w 1002283"/>
                <a:gd name="connsiteY3" fmla="*/ 0 h 590593"/>
                <a:gd name="connsiteX0" fmla="*/ 0 w 1002283"/>
                <a:gd name="connsiteY0" fmla="*/ 506372 h 506372"/>
                <a:gd name="connsiteX1" fmla="*/ 336361 w 1002283"/>
                <a:gd name="connsiteY1" fmla="*/ 233831 h 506372"/>
                <a:gd name="connsiteX2" fmla="*/ 535144 w 1002283"/>
                <a:gd name="connsiteY2" fmla="*/ 363040 h 506372"/>
                <a:gd name="connsiteX3" fmla="*/ 1002283 w 1002283"/>
                <a:gd name="connsiteY3" fmla="*/ 0 h 506372"/>
              </a:gdLst>
              <a:ahLst/>
              <a:cxnLst>
                <a:cxn ang="0">
                  <a:pos x="connsiteX0" y="connsiteY0"/>
                </a:cxn>
                <a:cxn ang="0">
                  <a:pos x="connsiteX1" y="connsiteY1"/>
                </a:cxn>
                <a:cxn ang="0">
                  <a:pos x="connsiteX2" y="connsiteY2"/>
                </a:cxn>
                <a:cxn ang="0">
                  <a:pos x="connsiteX3" y="connsiteY3"/>
                </a:cxn>
              </a:cxnLst>
              <a:rect l="l" t="t" r="r" b="b"/>
              <a:pathLst>
                <a:path w="1002283" h="506372">
                  <a:moveTo>
                    <a:pt x="0" y="506372"/>
                  </a:moveTo>
                  <a:lnTo>
                    <a:pt x="336361" y="233831"/>
                  </a:lnTo>
                  <a:lnTo>
                    <a:pt x="535144" y="363040"/>
                  </a:lnTo>
                  <a:lnTo>
                    <a:pt x="1002283" y="0"/>
                  </a:lnTo>
                </a:path>
              </a:pathLst>
            </a:custGeom>
            <a:noFill/>
            <a:ln w="57150">
              <a:solidFill>
                <a:srgbClr val="464E55"/>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Tree>
    <p:extLst>
      <p:ext uri="{BB962C8B-B14F-4D97-AF65-F5344CB8AC3E}">
        <p14:creationId xmlns:p14="http://schemas.microsoft.com/office/powerpoint/2010/main" val="20583204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a:latin typeface="微软雅黑" panose="020B0503020204020204" pitchFamily="34" charset="-122"/>
                <a:ea typeface="微软雅黑" panose="020B0503020204020204" pitchFamily="34" charset="-122"/>
              </a:rPr>
              <a:t>01</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1064754" y="215839"/>
            <a:ext cx="8357152" cy="584775"/>
          </a:xfrm>
          <a:prstGeom prst="rect">
            <a:avLst/>
          </a:prstGeom>
          <a:noFill/>
        </p:spPr>
        <p:txBody>
          <a:bodyPr wrap="square" rtlCol="0">
            <a:spAutoFit/>
          </a:bodyPr>
          <a:lstStyle>
            <a:defPPr>
              <a:defRPr lang="zh-CN"/>
            </a:defPPr>
            <a:lvl1pPr>
              <a:defRPr sz="3200" b="1">
                <a:latin typeface="微软雅黑" panose="020B0503020204020204" pitchFamily="34" charset="-122"/>
                <a:ea typeface="微软雅黑" panose="020B0503020204020204" pitchFamily="34" charset="-122"/>
              </a:defRPr>
            </a:lvl1pPr>
          </a:lstStyle>
          <a:p>
            <a:r>
              <a:rPr lang="en-US" altLang="zh-CN" dirty="0"/>
              <a:t>Industrial Revolutions</a:t>
            </a:r>
          </a:p>
        </p:txBody>
      </p:sp>
      <p:pic>
        <p:nvPicPr>
          <p:cNvPr id="22" name="图片 39"/>
          <p:cNvPicPr>
            <a:picLocks noChangeAspect="1"/>
          </p:cNvPicPr>
          <p:nvPr/>
        </p:nvPicPr>
        <p:blipFill rotWithShape="1">
          <a:blip r:embed="rId3">
            <a:clrChange>
              <a:clrFrom>
                <a:srgbClr val="FFFFFF"/>
              </a:clrFrom>
              <a:clrTo>
                <a:srgbClr val="FFFFFF">
                  <a:alpha val="0"/>
                </a:srgbClr>
              </a:clrTo>
            </a:clrChange>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3" name="文本框 2"/>
          <p:cNvSpPr txBox="1"/>
          <p:nvPr/>
        </p:nvSpPr>
        <p:spPr>
          <a:xfrm>
            <a:off x="5029383" y="1177242"/>
            <a:ext cx="7084558" cy="4524315"/>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sz="2400" dirty="0" smtClean="0"/>
              <a:t>The 1</a:t>
            </a:r>
            <a:r>
              <a:rPr lang="en-US" altLang="zh-CN" sz="2400" baseline="30000" dirty="0" smtClean="0"/>
              <a:t>st</a:t>
            </a:r>
            <a:r>
              <a:rPr lang="en-US" altLang="zh-CN" sz="2400" dirty="0" smtClean="0"/>
              <a:t> Industrial Revolution</a:t>
            </a:r>
          </a:p>
          <a:p>
            <a:pPr>
              <a:lnSpc>
                <a:spcPct val="150000"/>
              </a:lnSpc>
            </a:pPr>
            <a:r>
              <a:rPr lang="en-US" altLang="zh-CN" sz="2400" dirty="0" smtClean="0"/>
              <a:t>    Mechanized production, water and steam power</a:t>
            </a:r>
          </a:p>
          <a:p>
            <a:pPr marL="285750" indent="-285750">
              <a:lnSpc>
                <a:spcPct val="150000"/>
              </a:lnSpc>
              <a:buFont typeface="Wingdings" panose="05000000000000000000" pitchFamily="2" charset="2"/>
              <a:buChar char="Ø"/>
            </a:pPr>
            <a:r>
              <a:rPr lang="en-US" altLang="zh-CN" sz="2400" dirty="0" smtClean="0"/>
              <a:t>The 2</a:t>
            </a:r>
            <a:r>
              <a:rPr lang="en-US" altLang="zh-CN" sz="2400" baseline="30000" dirty="0" smtClean="0"/>
              <a:t>nd</a:t>
            </a:r>
            <a:r>
              <a:rPr lang="en-US" altLang="zh-CN" sz="2400" dirty="0" smtClean="0"/>
              <a:t> Industrial Revolution</a:t>
            </a:r>
          </a:p>
          <a:p>
            <a:pPr>
              <a:lnSpc>
                <a:spcPct val="150000"/>
              </a:lnSpc>
            </a:pPr>
            <a:r>
              <a:rPr lang="en-US" altLang="zh-CN" sz="2400" dirty="0"/>
              <a:t> </a:t>
            </a:r>
            <a:r>
              <a:rPr lang="en-US" altLang="zh-CN" sz="2400" dirty="0" smtClean="0"/>
              <a:t>   Mass production, electric power</a:t>
            </a:r>
          </a:p>
          <a:p>
            <a:pPr marL="342900" indent="-342900">
              <a:lnSpc>
                <a:spcPct val="150000"/>
              </a:lnSpc>
              <a:buFont typeface="Wingdings" panose="05000000000000000000" pitchFamily="2" charset="2"/>
              <a:buChar char="Ø"/>
            </a:pPr>
            <a:r>
              <a:rPr lang="en-US" altLang="zh-CN" sz="2400" dirty="0" smtClean="0"/>
              <a:t>Internet Revolution</a:t>
            </a:r>
          </a:p>
          <a:p>
            <a:pPr>
              <a:lnSpc>
                <a:spcPct val="150000"/>
              </a:lnSpc>
            </a:pPr>
            <a:r>
              <a:rPr lang="en-US" altLang="zh-CN" sz="2400" dirty="0"/>
              <a:t> </a:t>
            </a:r>
            <a:r>
              <a:rPr lang="en-US" altLang="zh-CN" sz="2400" dirty="0" smtClean="0"/>
              <a:t>   </a:t>
            </a:r>
            <a:r>
              <a:rPr lang="en-US" altLang="zh-CN" sz="2400" dirty="0" smtClean="0">
                <a:latin typeface="Arial" panose="020B0604020202020204" pitchFamily="34" charset="0"/>
              </a:rPr>
              <a:t>Automation</a:t>
            </a:r>
            <a:r>
              <a:rPr lang="en-US" altLang="zh-CN" sz="2400" dirty="0" smtClean="0"/>
              <a:t>, electronics and information technology</a:t>
            </a:r>
          </a:p>
          <a:p>
            <a:pPr marL="285750" indent="-285750">
              <a:lnSpc>
                <a:spcPct val="150000"/>
              </a:lnSpc>
              <a:buFont typeface="Wingdings" panose="05000000000000000000" pitchFamily="2" charset="2"/>
              <a:buChar char="Ø"/>
            </a:pPr>
            <a:r>
              <a:rPr lang="en-US" altLang="zh-CN" sz="2400" dirty="0" smtClean="0"/>
              <a:t>Industrial Internet (IIOT)</a:t>
            </a:r>
          </a:p>
          <a:p>
            <a:pPr>
              <a:lnSpc>
                <a:spcPct val="150000"/>
              </a:lnSpc>
            </a:pPr>
            <a:r>
              <a:rPr lang="en-US" altLang="zh-CN" sz="2400" dirty="0"/>
              <a:t> </a:t>
            </a:r>
            <a:r>
              <a:rPr lang="en-US" altLang="zh-CN" sz="2400" dirty="0" smtClean="0"/>
              <a:t>   Digital revolution</a:t>
            </a:r>
            <a:endParaRPr lang="zh-CN" altLang="en-US" sz="2400" dirty="0"/>
          </a:p>
        </p:txBody>
      </p:sp>
      <p:pic>
        <p:nvPicPr>
          <p:cNvPr id="4" name="图片 3"/>
          <p:cNvPicPr>
            <a:picLocks noChangeAspect="1"/>
          </p:cNvPicPr>
          <p:nvPr/>
        </p:nvPicPr>
        <p:blipFill>
          <a:blip r:embed="rId4"/>
          <a:stretch>
            <a:fillRect/>
          </a:stretch>
        </p:blipFill>
        <p:spPr>
          <a:xfrm>
            <a:off x="157991" y="1177242"/>
            <a:ext cx="4718701" cy="4713500"/>
          </a:xfrm>
          <a:prstGeom prst="rect">
            <a:avLst/>
          </a:prstGeom>
        </p:spPr>
      </p:pic>
    </p:spTree>
    <p:extLst>
      <p:ext uri="{BB962C8B-B14F-4D97-AF65-F5344CB8AC3E}">
        <p14:creationId xmlns:p14="http://schemas.microsoft.com/office/powerpoint/2010/main" val="9751384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a:latin typeface="微软雅黑" panose="020B0503020204020204" pitchFamily="34" charset="-122"/>
                <a:ea typeface="微软雅黑" panose="020B0503020204020204" pitchFamily="34" charset="-122"/>
              </a:rPr>
              <a:t>01</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1064754" y="215839"/>
            <a:ext cx="8357152"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IIOT: the Industrial Internet of Things </a:t>
            </a:r>
            <a:endParaRPr lang="zh-CN" altLang="en-US" sz="3200" b="1" dirty="0">
              <a:latin typeface="微软雅黑" panose="020B0503020204020204" pitchFamily="34" charset="-122"/>
              <a:ea typeface="微软雅黑" panose="020B0503020204020204" pitchFamily="34" charset="-122"/>
            </a:endParaRPr>
          </a:p>
        </p:txBody>
      </p:sp>
      <p:pic>
        <p:nvPicPr>
          <p:cNvPr id="22" name="图片 39"/>
          <p:cNvPicPr>
            <a:picLocks noChangeAspect="1"/>
          </p:cNvPicPr>
          <p:nvPr/>
        </p:nvPicPr>
        <p:blipFill rotWithShape="1">
          <a:blip r:embed="rId3">
            <a:clrChange>
              <a:clrFrom>
                <a:srgbClr val="FFFFFF"/>
              </a:clrFrom>
              <a:clrTo>
                <a:srgbClr val="FFFFFF">
                  <a:alpha val="0"/>
                </a:srgbClr>
              </a:clrTo>
            </a:clrChange>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2" name="文本框 1"/>
          <p:cNvSpPr txBox="1"/>
          <p:nvPr/>
        </p:nvSpPr>
        <p:spPr>
          <a:xfrm>
            <a:off x="690282" y="1025785"/>
            <a:ext cx="9243940" cy="2585323"/>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dirty="0" smtClean="0"/>
              <a:t>Incorporating machine learning and big data technology</a:t>
            </a:r>
          </a:p>
          <a:p>
            <a:pPr marL="285750" indent="-285750">
              <a:buFont typeface="Wingdings" panose="05000000000000000000" pitchFamily="2" charset="2"/>
              <a:buChar char="Ø"/>
            </a:pPr>
            <a:r>
              <a:rPr lang="en-US" altLang="zh-CN" sz="2400" dirty="0" smtClean="0"/>
              <a:t>Harnessing the sensor data, machine-to-machine(M2M) communication and automation technology</a:t>
            </a:r>
          </a:p>
          <a:p>
            <a:pPr marL="285750" indent="-285750">
              <a:buFont typeface="Wingdings" panose="05000000000000000000" pitchFamily="2" charset="2"/>
              <a:buChar char="Ø"/>
            </a:pPr>
            <a:r>
              <a:rPr lang="en-US" altLang="zh-CN" sz="2400" dirty="0" smtClean="0"/>
              <a:t>The data can enable companies to pick up on inefficiencies and problems sooner, saving time, money and supporting business intelligence efforts. </a:t>
            </a:r>
          </a:p>
          <a:p>
            <a:endParaRPr lang="zh-CN" altLang="en-US" dirty="0"/>
          </a:p>
        </p:txBody>
      </p:sp>
      <p:pic>
        <p:nvPicPr>
          <p:cNvPr id="5" name="图片 4"/>
          <p:cNvPicPr>
            <a:picLocks noChangeAspect="1"/>
          </p:cNvPicPr>
          <p:nvPr/>
        </p:nvPicPr>
        <p:blipFill>
          <a:blip r:embed="rId4"/>
          <a:stretch>
            <a:fillRect/>
          </a:stretch>
        </p:blipFill>
        <p:spPr>
          <a:xfrm>
            <a:off x="690282" y="3519985"/>
            <a:ext cx="3461850" cy="2238500"/>
          </a:xfrm>
          <a:prstGeom prst="rect">
            <a:avLst/>
          </a:prstGeom>
        </p:spPr>
      </p:pic>
      <p:pic>
        <p:nvPicPr>
          <p:cNvPr id="9" name="图片 8"/>
          <p:cNvPicPr>
            <a:picLocks noChangeAspect="1"/>
          </p:cNvPicPr>
          <p:nvPr/>
        </p:nvPicPr>
        <p:blipFill>
          <a:blip r:embed="rId5"/>
          <a:stretch>
            <a:fillRect/>
          </a:stretch>
        </p:blipFill>
        <p:spPr>
          <a:xfrm>
            <a:off x="4242739" y="3842034"/>
            <a:ext cx="4237331" cy="2646241"/>
          </a:xfrm>
          <a:prstGeom prst="rect">
            <a:avLst/>
          </a:prstGeom>
        </p:spPr>
      </p:pic>
      <p:pic>
        <p:nvPicPr>
          <p:cNvPr id="11" name="图片 10"/>
          <p:cNvPicPr>
            <a:picLocks noChangeAspect="1"/>
          </p:cNvPicPr>
          <p:nvPr/>
        </p:nvPicPr>
        <p:blipFill>
          <a:blip r:embed="rId6"/>
          <a:stretch>
            <a:fillRect/>
          </a:stretch>
        </p:blipFill>
        <p:spPr>
          <a:xfrm>
            <a:off x="8570677" y="3598123"/>
            <a:ext cx="3346973" cy="2129462"/>
          </a:xfrm>
          <a:prstGeom prst="rect">
            <a:avLst/>
          </a:prstGeom>
        </p:spPr>
      </p:pic>
      <p:sp>
        <p:nvSpPr>
          <p:cNvPr id="12" name="文本框 11"/>
          <p:cNvSpPr txBox="1"/>
          <p:nvPr/>
        </p:nvSpPr>
        <p:spPr>
          <a:xfrm>
            <a:off x="2021161" y="5903989"/>
            <a:ext cx="800091" cy="461665"/>
          </a:xfrm>
          <a:prstGeom prst="rect">
            <a:avLst/>
          </a:prstGeom>
          <a:noFill/>
        </p:spPr>
        <p:txBody>
          <a:bodyPr wrap="none" rtlCol="0">
            <a:spAutoFit/>
          </a:bodyPr>
          <a:lstStyle/>
          <a:p>
            <a:r>
              <a:rPr lang="en-US" altLang="zh-CN" sz="2400" dirty="0" smtClean="0"/>
              <a:t>Tesla</a:t>
            </a:r>
            <a:endParaRPr lang="zh-CN" altLang="en-US" sz="2400" dirty="0"/>
          </a:p>
        </p:txBody>
      </p:sp>
      <p:sp>
        <p:nvSpPr>
          <p:cNvPr id="13" name="文本框 12"/>
          <p:cNvSpPr txBox="1"/>
          <p:nvPr/>
        </p:nvSpPr>
        <p:spPr>
          <a:xfrm>
            <a:off x="5525470" y="3287392"/>
            <a:ext cx="1671868" cy="461665"/>
          </a:xfrm>
          <a:prstGeom prst="rect">
            <a:avLst/>
          </a:prstGeom>
          <a:noFill/>
        </p:spPr>
        <p:txBody>
          <a:bodyPr wrap="none" rtlCol="0">
            <a:spAutoFit/>
          </a:bodyPr>
          <a:lstStyle/>
          <a:p>
            <a:r>
              <a:rPr lang="en-US" altLang="zh-CN" sz="2400" dirty="0" smtClean="0"/>
              <a:t>Industry 4.0</a:t>
            </a:r>
            <a:endParaRPr lang="zh-CN" altLang="en-US" sz="2400" dirty="0"/>
          </a:p>
        </p:txBody>
      </p:sp>
      <p:sp>
        <p:nvSpPr>
          <p:cNvPr id="14" name="文本框 13"/>
          <p:cNvSpPr txBox="1"/>
          <p:nvPr/>
        </p:nvSpPr>
        <p:spPr>
          <a:xfrm>
            <a:off x="9791955" y="5860925"/>
            <a:ext cx="904415" cy="461665"/>
          </a:xfrm>
          <a:prstGeom prst="rect">
            <a:avLst/>
          </a:prstGeom>
          <a:noFill/>
        </p:spPr>
        <p:txBody>
          <a:bodyPr wrap="none" rtlCol="0">
            <a:spAutoFit/>
          </a:bodyPr>
          <a:lstStyle/>
          <a:p>
            <a:r>
              <a:rPr lang="en-US" altLang="zh-CN" sz="2400" dirty="0" smtClean="0"/>
              <a:t>Cloud</a:t>
            </a:r>
            <a:endParaRPr lang="zh-CN" altLang="en-US" sz="2400" dirty="0"/>
          </a:p>
        </p:txBody>
      </p:sp>
    </p:spTree>
    <p:extLst>
      <p:ext uri="{BB962C8B-B14F-4D97-AF65-F5344CB8AC3E}">
        <p14:creationId xmlns:p14="http://schemas.microsoft.com/office/powerpoint/2010/main" val="5252161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a:latin typeface="微软雅黑" panose="020B0503020204020204" pitchFamily="34" charset="-122"/>
                <a:ea typeface="微软雅黑" panose="020B0503020204020204" pitchFamily="34" charset="-122"/>
              </a:rPr>
              <a:t>01</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1064754" y="215839"/>
            <a:ext cx="8571046"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IOT Systems &amp; Platforms</a:t>
            </a:r>
            <a:endParaRPr lang="zh-CN" altLang="en-US" sz="3200" b="1" dirty="0">
              <a:latin typeface="微软雅黑" panose="020B0503020204020204" pitchFamily="34" charset="-122"/>
              <a:ea typeface="微软雅黑" panose="020B0503020204020204" pitchFamily="34" charset="-122"/>
            </a:endParaRPr>
          </a:p>
        </p:txBody>
      </p:sp>
      <p:pic>
        <p:nvPicPr>
          <p:cNvPr id="22" name="图片 39"/>
          <p:cNvPicPr>
            <a:picLocks noChangeAspect="1"/>
          </p:cNvPicPr>
          <p:nvPr/>
        </p:nvPicPr>
        <p:blipFill rotWithShape="1">
          <a:blip r:embed="rId3">
            <a:clrChange>
              <a:clrFrom>
                <a:srgbClr val="FFFFFF"/>
              </a:clrFrom>
              <a:clrTo>
                <a:srgbClr val="FFFFFF">
                  <a:alpha val="0"/>
                </a:srgbClr>
              </a:clrTo>
            </a:clrChange>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graphicFrame>
        <p:nvGraphicFramePr>
          <p:cNvPr id="3" name="表格 2"/>
          <p:cNvGraphicFramePr>
            <a:graphicFrameLocks noGrp="1"/>
          </p:cNvGraphicFramePr>
          <p:nvPr>
            <p:extLst/>
          </p:nvPr>
        </p:nvGraphicFramePr>
        <p:xfrm>
          <a:off x="1805900" y="4998730"/>
          <a:ext cx="9108000" cy="1645920"/>
        </p:xfrm>
        <a:graphic>
          <a:graphicData uri="http://schemas.openxmlformats.org/drawingml/2006/table">
            <a:tbl>
              <a:tblPr firstRow="1" bandRow="1">
                <a:tableStyleId>{D113A9D2-9D6B-4929-AA2D-F23B5EE8CBE7}</a:tableStyleId>
              </a:tblPr>
              <a:tblGrid>
                <a:gridCol w="1821600">
                  <a:extLst>
                    <a:ext uri="{9D8B030D-6E8A-4147-A177-3AD203B41FA5}">
                      <a16:colId xmlns:a16="http://schemas.microsoft.com/office/drawing/2014/main" val="3860279546"/>
                    </a:ext>
                  </a:extLst>
                </a:gridCol>
                <a:gridCol w="1821600">
                  <a:extLst>
                    <a:ext uri="{9D8B030D-6E8A-4147-A177-3AD203B41FA5}">
                      <a16:colId xmlns:a16="http://schemas.microsoft.com/office/drawing/2014/main" val="2110198666"/>
                    </a:ext>
                  </a:extLst>
                </a:gridCol>
                <a:gridCol w="1821600">
                  <a:extLst>
                    <a:ext uri="{9D8B030D-6E8A-4147-A177-3AD203B41FA5}">
                      <a16:colId xmlns:a16="http://schemas.microsoft.com/office/drawing/2014/main" val="1169657445"/>
                    </a:ext>
                  </a:extLst>
                </a:gridCol>
                <a:gridCol w="1821600">
                  <a:extLst>
                    <a:ext uri="{9D8B030D-6E8A-4147-A177-3AD203B41FA5}">
                      <a16:colId xmlns:a16="http://schemas.microsoft.com/office/drawing/2014/main" val="2004847726"/>
                    </a:ext>
                  </a:extLst>
                </a:gridCol>
                <a:gridCol w="1821600">
                  <a:extLst>
                    <a:ext uri="{9D8B030D-6E8A-4147-A177-3AD203B41FA5}">
                      <a16:colId xmlns:a16="http://schemas.microsoft.com/office/drawing/2014/main" val="818805706"/>
                    </a:ext>
                  </a:extLst>
                </a:gridCol>
              </a:tblGrid>
              <a:tr h="801000">
                <a:tc>
                  <a:txBody>
                    <a:bodyPr/>
                    <a:lstStyle/>
                    <a:p>
                      <a:pPr algn="ctr"/>
                      <a:r>
                        <a:rPr lang="en-US" altLang="zh-CN" sz="2400" dirty="0" smtClean="0"/>
                        <a:t>GE</a:t>
                      </a:r>
                      <a:r>
                        <a:rPr lang="en-US" altLang="zh-CN" sz="2400" baseline="0" dirty="0" smtClean="0"/>
                        <a:t> </a:t>
                      </a:r>
                      <a:r>
                        <a:rPr lang="en-US" altLang="zh-CN" sz="2400" baseline="0" dirty="0" err="1" smtClean="0"/>
                        <a:t>predix</a:t>
                      </a:r>
                      <a:endParaRPr lang="zh-CN" alt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400" dirty="0" err="1" smtClean="0"/>
                        <a:t>Mindsphere</a:t>
                      </a:r>
                      <a:endParaRPr lang="zh-CN" alt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400" dirty="0" smtClean="0"/>
                        <a:t>ABB</a:t>
                      </a:r>
                      <a:r>
                        <a:rPr lang="en-US" altLang="zh-CN" sz="2400" baseline="0" dirty="0" smtClean="0"/>
                        <a:t> Ability</a:t>
                      </a:r>
                      <a:endParaRPr lang="zh-CN" alt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400" dirty="0" smtClean="0"/>
                        <a:t>Amazon</a:t>
                      </a:r>
                      <a:r>
                        <a:rPr lang="en-US" altLang="zh-CN" sz="2400" baseline="0" dirty="0" smtClean="0"/>
                        <a:t> AWS IOT</a:t>
                      </a:r>
                      <a:endParaRPr lang="zh-CN" alt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400" dirty="0" smtClean="0"/>
                        <a:t>IBM</a:t>
                      </a:r>
                      <a:r>
                        <a:rPr lang="en-US" altLang="zh-CN" sz="2400" baseline="0" dirty="0" smtClean="0"/>
                        <a:t> IOT </a:t>
                      </a:r>
                      <a:r>
                        <a:rPr lang="en-US" altLang="zh-CN" sz="2400" baseline="0" dirty="0" err="1" smtClean="0"/>
                        <a:t>Fundation</a:t>
                      </a:r>
                      <a:endParaRPr lang="zh-CN" alt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37609156"/>
                  </a:ext>
                </a:extLst>
              </a:tr>
              <a:tr h="801000">
                <a:tc>
                  <a:txBody>
                    <a:bodyPr/>
                    <a:lstStyle/>
                    <a:p>
                      <a:pPr algn="ctr"/>
                      <a:r>
                        <a:rPr lang="en-US" altLang="zh-CN" sz="2400" dirty="0" smtClean="0"/>
                        <a:t>PTC </a:t>
                      </a:r>
                      <a:r>
                        <a:rPr lang="en-US" altLang="zh-CN" sz="2400" dirty="0" err="1" smtClean="0"/>
                        <a:t>ThingWrox</a:t>
                      </a:r>
                      <a:endParaRPr lang="zh-CN" alt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400" dirty="0" smtClean="0"/>
                        <a:t>Uptake Technology</a:t>
                      </a:r>
                      <a:endParaRPr lang="zh-CN" alt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400" dirty="0" err="1" smtClean="0"/>
                        <a:t>RootCloud</a:t>
                      </a:r>
                      <a:endParaRPr lang="zh-CN" alt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400" dirty="0" smtClean="0"/>
                        <a:t>COSMOS</a:t>
                      </a:r>
                      <a:r>
                        <a:rPr lang="en-US" altLang="zh-CN" sz="2400" baseline="0" dirty="0" smtClean="0"/>
                        <a:t> Platform</a:t>
                      </a:r>
                      <a:endParaRPr lang="zh-CN" alt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400" dirty="0" err="1" smtClean="0"/>
                        <a:t>CASICloud</a:t>
                      </a:r>
                      <a:endParaRPr lang="zh-CN" altLang="en-US" sz="2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48070620"/>
                  </a:ext>
                </a:extLst>
              </a:tr>
            </a:tbl>
          </a:graphicData>
        </a:graphic>
      </p:graphicFrame>
      <p:pic>
        <p:nvPicPr>
          <p:cNvPr id="10" name="图片 9"/>
          <p:cNvPicPr>
            <a:picLocks noChangeAspect="1"/>
          </p:cNvPicPr>
          <p:nvPr/>
        </p:nvPicPr>
        <p:blipFill rotWithShape="1">
          <a:blip r:embed="rId4"/>
          <a:srcRect l="10009" t="24780" r="14445" b="10211"/>
          <a:stretch/>
        </p:blipFill>
        <p:spPr>
          <a:xfrm>
            <a:off x="3020700" y="800614"/>
            <a:ext cx="6257193" cy="3028748"/>
          </a:xfrm>
          <a:prstGeom prst="rect">
            <a:avLst/>
          </a:prstGeom>
        </p:spPr>
      </p:pic>
      <p:sp>
        <p:nvSpPr>
          <p:cNvPr id="2" name="文本框 1"/>
          <p:cNvSpPr txBox="1"/>
          <p:nvPr/>
        </p:nvSpPr>
        <p:spPr>
          <a:xfrm>
            <a:off x="364046" y="3913176"/>
            <a:ext cx="12166620" cy="830997"/>
          </a:xfrm>
          <a:prstGeom prst="rect">
            <a:avLst/>
          </a:prstGeom>
          <a:noFill/>
        </p:spPr>
        <p:txBody>
          <a:bodyPr wrap="square" rtlCol="0">
            <a:spAutoFit/>
          </a:bodyPr>
          <a:lstStyle/>
          <a:p>
            <a:r>
              <a:rPr lang="en-US" altLang="zh-CN" sz="2400" dirty="0"/>
              <a:t>One </a:t>
            </a:r>
            <a:r>
              <a:rPr lang="en-US" altLang="zh-CN" sz="2400" dirty="0" err="1"/>
              <a:t>IoT</a:t>
            </a:r>
            <a:r>
              <a:rPr lang="en-US" altLang="zh-CN" sz="2400" dirty="0"/>
              <a:t> device connects to another to transmit information using Internet transfer protocols. </a:t>
            </a:r>
          </a:p>
          <a:p>
            <a:r>
              <a:rPr lang="en-US" altLang="zh-CN" sz="2400" dirty="0" err="1"/>
              <a:t>IoT</a:t>
            </a:r>
            <a:r>
              <a:rPr lang="en-US" altLang="zh-CN" sz="2400" dirty="0"/>
              <a:t> </a:t>
            </a:r>
            <a:r>
              <a:rPr lang="en-US" altLang="zh-CN" sz="2400" dirty="0" smtClean="0"/>
              <a:t>platforms serve </a:t>
            </a:r>
            <a:r>
              <a:rPr lang="en-US" altLang="zh-CN" sz="2400" dirty="0"/>
              <a:t>as the bridge between the devices' sensors and the data networks. </a:t>
            </a:r>
            <a:endParaRPr lang="zh-CN" altLang="en-US" sz="2400" dirty="0"/>
          </a:p>
        </p:txBody>
      </p:sp>
    </p:spTree>
    <p:extLst>
      <p:ext uri="{BB962C8B-B14F-4D97-AF65-F5344CB8AC3E}">
        <p14:creationId xmlns:p14="http://schemas.microsoft.com/office/powerpoint/2010/main" val="15138190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14868" y="0"/>
            <a:ext cx="5817791" cy="6854283"/>
          </a:xfrm>
          <a:custGeom>
            <a:avLst/>
            <a:gdLst>
              <a:gd name="connsiteX0" fmla="*/ 0 w 5307980"/>
              <a:gd name="connsiteY0" fmla="*/ 0 h 5163014"/>
              <a:gd name="connsiteX1" fmla="*/ 0 w 5307980"/>
              <a:gd name="connsiteY1" fmla="*/ 5163014 h 5163014"/>
              <a:gd name="connsiteX2" fmla="*/ 3902927 w 5307980"/>
              <a:gd name="connsiteY2" fmla="*/ 5163014 h 5163014"/>
              <a:gd name="connsiteX3" fmla="*/ 5307980 w 5307980"/>
              <a:gd name="connsiteY3" fmla="*/ 22302 h 5163014"/>
              <a:gd name="connsiteX4" fmla="*/ 0 w 5307980"/>
              <a:gd name="connsiteY4" fmla="*/ 0 h 5163014"/>
              <a:gd name="connsiteX0" fmla="*/ 0 w 5307980"/>
              <a:gd name="connsiteY0" fmla="*/ 1 h 5140712"/>
              <a:gd name="connsiteX1" fmla="*/ 0 w 5307980"/>
              <a:gd name="connsiteY1" fmla="*/ 5140712 h 5140712"/>
              <a:gd name="connsiteX2" fmla="*/ 3902927 w 5307980"/>
              <a:gd name="connsiteY2" fmla="*/ 5140712 h 5140712"/>
              <a:gd name="connsiteX3" fmla="*/ 5307980 w 5307980"/>
              <a:gd name="connsiteY3" fmla="*/ 0 h 5140712"/>
              <a:gd name="connsiteX4" fmla="*/ 0 w 5307980"/>
              <a:gd name="connsiteY4" fmla="*/ 1 h 514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7980" h="5140712">
                <a:moveTo>
                  <a:pt x="0" y="1"/>
                </a:moveTo>
                <a:lnTo>
                  <a:pt x="0" y="5140712"/>
                </a:lnTo>
                <a:lnTo>
                  <a:pt x="3902927" y="5140712"/>
                </a:lnTo>
                <a:lnTo>
                  <a:pt x="5307980" y="0"/>
                </a:lnTo>
                <a:lnTo>
                  <a:pt x="0" y="1"/>
                </a:lnTo>
                <a:close/>
              </a:path>
            </a:pathLst>
          </a:custGeom>
          <a:gradFill>
            <a:gsLst>
              <a:gs pos="54000">
                <a:schemeClr val="accent1">
                  <a:lumMod val="5000"/>
                  <a:lumOff val="95000"/>
                </a:schemeClr>
              </a:gs>
              <a:gs pos="75000">
                <a:schemeClr val="accent1">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smtClean="0">
                <a:latin typeface="微软雅黑" panose="020B0503020204020204" pitchFamily="34" charset="-122"/>
                <a:ea typeface="微软雅黑" panose="020B0503020204020204" pitchFamily="34" charset="-122"/>
              </a:rPr>
              <a:t>02</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rot="16200000">
            <a:off x="7750957" y="-2473128"/>
            <a:ext cx="1962705" cy="6913756"/>
          </a:xfrm>
          <a:custGeom>
            <a:avLst/>
            <a:gdLst>
              <a:gd name="connsiteX0" fmla="*/ 1661532 w 1672683"/>
              <a:gd name="connsiteY0" fmla="*/ 0 h 5185317"/>
              <a:gd name="connsiteX1" fmla="*/ 0 w 1672683"/>
              <a:gd name="connsiteY1" fmla="*/ 5185317 h 5185317"/>
              <a:gd name="connsiteX2" fmla="*/ 1672683 w 1672683"/>
              <a:gd name="connsiteY2" fmla="*/ 5185317 h 5185317"/>
              <a:gd name="connsiteX3" fmla="*/ 1661532 w 1672683"/>
              <a:gd name="connsiteY3" fmla="*/ 0 h 5185317"/>
            </a:gdLst>
            <a:ahLst/>
            <a:cxnLst>
              <a:cxn ang="0">
                <a:pos x="connsiteX0" y="connsiteY0"/>
              </a:cxn>
              <a:cxn ang="0">
                <a:pos x="connsiteX1" y="connsiteY1"/>
              </a:cxn>
              <a:cxn ang="0">
                <a:pos x="connsiteX2" y="connsiteY2"/>
              </a:cxn>
              <a:cxn ang="0">
                <a:pos x="connsiteX3" y="connsiteY3"/>
              </a:cxn>
            </a:cxnLst>
            <a:rect l="l" t="t" r="r" b="b"/>
            <a:pathLst>
              <a:path w="1672683" h="5185317">
                <a:moveTo>
                  <a:pt x="1661532" y="0"/>
                </a:moveTo>
                <a:lnTo>
                  <a:pt x="0" y="5185317"/>
                </a:lnTo>
                <a:lnTo>
                  <a:pt x="1672683" y="5185317"/>
                </a:lnTo>
                <a:lnTo>
                  <a:pt x="1661532" y="0"/>
                </a:lnTo>
                <a:close/>
              </a:path>
            </a:pathLst>
          </a:custGeom>
          <a:gradFill>
            <a:gsLst>
              <a:gs pos="0">
                <a:schemeClr val="accent1">
                  <a:lumMod val="5000"/>
                  <a:lumOff val="95000"/>
                </a:schemeClr>
              </a:gs>
              <a:gs pos="79000">
                <a:schemeClr val="accent1">
                  <a:lumMod val="45000"/>
                  <a:lumOff val="55000"/>
                </a:schemeClr>
              </a:gs>
              <a:gs pos="90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8" name="文本框 17"/>
          <p:cNvSpPr txBox="1"/>
          <p:nvPr/>
        </p:nvSpPr>
        <p:spPr>
          <a:xfrm>
            <a:off x="858481" y="2196275"/>
            <a:ext cx="3768148" cy="584775"/>
          </a:xfrm>
          <a:prstGeom prst="rect">
            <a:avLst/>
          </a:prstGeom>
          <a:noFill/>
        </p:spPr>
        <p:txBody>
          <a:bodyPr wrap="square" rtlCol="0">
            <a:spAutoFit/>
          </a:bodyPr>
          <a:lstStyle/>
          <a:p>
            <a:pPr marL="285750" indent="-285750" algn="just">
              <a:buFont typeface="Arial" panose="020B0604020202020204" pitchFamily="34" charset="0"/>
              <a:buChar char="•"/>
            </a:pPr>
            <a:r>
              <a:rPr lang="en-US" altLang="zh-CN" sz="1600" dirty="0" smtClean="0">
                <a:latin typeface="Arial" panose="020B0604020202020204" pitchFamily="34" charset="0"/>
                <a:cs typeface="Arial" panose="020B0604020202020204" pitchFamily="34" charset="0"/>
              </a:rPr>
              <a:t>machine tools are </a:t>
            </a:r>
            <a:r>
              <a:rPr lang="en-US" altLang="zh-CN" sz="1600" b="1" dirty="0" smtClean="0">
                <a:solidFill>
                  <a:srgbClr val="FF0000"/>
                </a:solidFill>
                <a:latin typeface="Arial" panose="020B0604020202020204" pitchFamily="34" charset="0"/>
                <a:cs typeface="Arial" panose="020B0604020202020204" pitchFamily="34" charset="0"/>
              </a:rPr>
              <a:t>high accuracy </a:t>
            </a:r>
            <a:r>
              <a:rPr lang="en-US" altLang="zh-CN" sz="1600" dirty="0" smtClean="0">
                <a:latin typeface="Arial" panose="020B0604020202020204" pitchFamily="34" charset="0"/>
                <a:cs typeface="Arial" panose="020B0604020202020204" pitchFamily="34" charset="0"/>
              </a:rPr>
              <a:t>machine used to shape metal parts</a:t>
            </a:r>
            <a:endParaRPr lang="en-US" altLang="zh-CN" sz="1600" dirty="0">
              <a:latin typeface="Arial" panose="020B0604020202020204" pitchFamily="34" charset="0"/>
              <a:cs typeface="Arial" panose="020B0604020202020204" pitchFamily="34" charset="0"/>
            </a:endParaRPr>
          </a:p>
        </p:txBody>
      </p:sp>
      <p:pic>
        <p:nvPicPr>
          <p:cNvPr id="22" name="图片 39"/>
          <p:cNvPicPr>
            <a:picLocks noChangeAspect="1"/>
          </p:cNvPicPr>
          <p:nvPr/>
        </p:nvPicPr>
        <p:blipFill rotWithShape="1">
          <a:blip r:embed="rId2">
            <a:clrChange>
              <a:clrFrom>
                <a:srgbClr val="FFFFFF"/>
              </a:clrFrom>
              <a:clrTo>
                <a:srgbClr val="FFFFFF">
                  <a:alpha val="0"/>
                </a:srgbClr>
              </a:clrTo>
            </a:clrChange>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9" name="任意多边形 8"/>
          <p:cNvSpPr/>
          <p:nvPr/>
        </p:nvSpPr>
        <p:spPr>
          <a:xfrm>
            <a:off x="4283734" y="3717"/>
            <a:ext cx="1519190" cy="6854283"/>
          </a:xfrm>
          <a:custGeom>
            <a:avLst/>
            <a:gdLst>
              <a:gd name="connsiteX0" fmla="*/ 1393903 w 1393903"/>
              <a:gd name="connsiteY0" fmla="*/ 0 h 5140712"/>
              <a:gd name="connsiteX1" fmla="*/ 0 w 1393903"/>
              <a:gd name="connsiteY1" fmla="*/ 5140712 h 5140712"/>
              <a:gd name="connsiteX0" fmla="*/ 1449659 w 1449659"/>
              <a:gd name="connsiteY0" fmla="*/ 0 h 5140712"/>
              <a:gd name="connsiteX1" fmla="*/ 0 w 1449659"/>
              <a:gd name="connsiteY1" fmla="*/ 5140712 h 5140712"/>
              <a:gd name="connsiteX0" fmla="*/ 1427356 w 1427356"/>
              <a:gd name="connsiteY0" fmla="*/ 0 h 5151863"/>
              <a:gd name="connsiteX1" fmla="*/ 0 w 1427356"/>
              <a:gd name="connsiteY1" fmla="*/ 5151863 h 5151863"/>
              <a:gd name="connsiteX0" fmla="*/ 1449658 w 1449658"/>
              <a:gd name="connsiteY0" fmla="*/ 0 h 5140712"/>
              <a:gd name="connsiteX1" fmla="*/ 0 w 1449658"/>
              <a:gd name="connsiteY1" fmla="*/ 5140712 h 5140712"/>
            </a:gdLst>
            <a:ahLst/>
            <a:cxnLst>
              <a:cxn ang="0">
                <a:pos x="connsiteX0" y="connsiteY0"/>
              </a:cxn>
              <a:cxn ang="0">
                <a:pos x="connsiteX1" y="connsiteY1"/>
              </a:cxn>
            </a:cxnLst>
            <a:rect l="l" t="t" r="r" b="b"/>
            <a:pathLst>
              <a:path w="1449658" h="5140712">
                <a:moveTo>
                  <a:pt x="1449658" y="0"/>
                </a:moveTo>
                <a:lnTo>
                  <a:pt x="0" y="5140712"/>
                </a:lnTo>
              </a:path>
            </a:pathLst>
          </a:custGeom>
          <a:noFill/>
          <a:ln w="3810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文本框 7"/>
          <p:cNvSpPr txBox="1"/>
          <p:nvPr/>
        </p:nvSpPr>
        <p:spPr>
          <a:xfrm>
            <a:off x="1064753" y="215839"/>
            <a:ext cx="6153731"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Problem Definition</a:t>
            </a:r>
            <a:endParaRPr lang="zh-CN" altLang="en-US" sz="3200" b="1" dirty="0">
              <a:latin typeface="微软雅黑" panose="020B0503020204020204" pitchFamily="34" charset="-122"/>
              <a:ea typeface="微软雅黑" panose="020B0503020204020204" pitchFamily="34" charset="-122"/>
            </a:endParaRPr>
          </a:p>
        </p:txBody>
      </p:sp>
      <p:sp>
        <p:nvSpPr>
          <p:cNvPr id="13" name="文本框 17"/>
          <p:cNvSpPr txBox="1"/>
          <p:nvPr/>
        </p:nvSpPr>
        <p:spPr>
          <a:xfrm>
            <a:off x="858481" y="3355675"/>
            <a:ext cx="3768148" cy="1815882"/>
          </a:xfrm>
          <a:prstGeom prst="rect">
            <a:avLst/>
          </a:prstGeom>
          <a:noFill/>
        </p:spPr>
        <p:txBody>
          <a:bodyPr wrap="square" rtlCol="0">
            <a:spAutoFit/>
          </a:bodyPr>
          <a:lstStyle/>
          <a:p>
            <a:pPr marL="285750" indent="-285750" algn="just">
              <a:buFont typeface="Arial" panose="020B0604020202020204" pitchFamily="34" charset="0"/>
              <a:buChar char="•"/>
            </a:pPr>
            <a:r>
              <a:rPr lang="en-US" altLang="zh-CN" sz="1600" dirty="0" smtClean="0">
                <a:latin typeface="Arial" panose="020B0604020202020204" pitchFamily="34" charset="0"/>
                <a:cs typeface="Arial" panose="020B0604020202020204" pitchFamily="34" charset="0"/>
              </a:rPr>
              <a:t>Different types of machine tools:</a:t>
            </a:r>
          </a:p>
          <a:p>
            <a:pPr marL="285750" indent="-285750" algn="just">
              <a:buFont typeface="Arial" panose="020B0604020202020204" pitchFamily="34" charset="0"/>
              <a:buChar char="•"/>
            </a:pPr>
            <a:endParaRPr lang="en-US" altLang="zh-CN" sz="1600" dirty="0" smtClean="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endParaRPr lang="en-US" altLang="zh-CN" sz="1600" dirty="0">
              <a:latin typeface="Arial" panose="020B0604020202020204" pitchFamily="34" charset="0"/>
              <a:cs typeface="Arial" panose="020B0604020202020204" pitchFamily="34" charset="0"/>
            </a:endParaRPr>
          </a:p>
          <a:p>
            <a:pPr marL="285750" indent="-285750" algn="just">
              <a:buFontTx/>
              <a:buChar char="-"/>
            </a:pPr>
            <a:r>
              <a:rPr lang="en-US" altLang="zh-CN" sz="1600" dirty="0" smtClean="0">
                <a:latin typeface="Arial" panose="020B0604020202020204" pitchFamily="34" charset="0"/>
                <a:cs typeface="Arial" panose="020B0604020202020204" pitchFamily="34" charset="0"/>
              </a:rPr>
              <a:t>Lathe Machine: The material spins </a:t>
            </a:r>
          </a:p>
          <a:p>
            <a:pPr algn="just"/>
            <a:endParaRPr lang="en-US" altLang="zh-CN" sz="1600" dirty="0" smtClean="0">
              <a:latin typeface="Arial" panose="020B0604020202020204" pitchFamily="34" charset="0"/>
              <a:cs typeface="Arial" panose="020B0604020202020204" pitchFamily="34" charset="0"/>
            </a:endParaRPr>
          </a:p>
          <a:p>
            <a:pPr marL="285750" indent="-285750" algn="just">
              <a:buFontTx/>
              <a:buChar char="-"/>
            </a:pPr>
            <a:r>
              <a:rPr lang="en-US" altLang="zh-CN" sz="1600" dirty="0" smtClean="0">
                <a:latin typeface="Arial" panose="020B0604020202020204" pitchFamily="34" charset="0"/>
                <a:cs typeface="Arial" panose="020B0604020202020204" pitchFamily="34" charset="0"/>
              </a:rPr>
              <a:t>Milling Machine: The cutting tool spins</a:t>
            </a:r>
          </a:p>
        </p:txBody>
      </p:sp>
      <p:sp>
        <p:nvSpPr>
          <p:cNvPr id="14" name="文本框 17"/>
          <p:cNvSpPr txBox="1"/>
          <p:nvPr/>
        </p:nvSpPr>
        <p:spPr>
          <a:xfrm>
            <a:off x="303544" y="1403466"/>
            <a:ext cx="3768148" cy="338554"/>
          </a:xfrm>
          <a:prstGeom prst="rect">
            <a:avLst/>
          </a:prstGeom>
          <a:noFill/>
        </p:spPr>
        <p:txBody>
          <a:bodyPr wrap="square" rtlCol="0">
            <a:spAutoFit/>
          </a:bodyPr>
          <a:lstStyle/>
          <a:p>
            <a:pPr marL="285750" indent="-285750" algn="just">
              <a:buFont typeface="Arial" panose="020B0604020202020204" pitchFamily="34" charset="0"/>
              <a:buChar char="•"/>
            </a:pPr>
            <a:r>
              <a:rPr lang="en-US" altLang="zh-CN" sz="1600" dirty="0" smtClean="0">
                <a:latin typeface="Arial" panose="020B0604020202020204" pitchFamily="34" charset="0"/>
                <a:cs typeface="Arial" panose="020B0604020202020204" pitchFamily="34" charset="0"/>
              </a:rPr>
              <a:t>What are machine tools?</a:t>
            </a:r>
            <a:endParaRPr lang="en-US" altLang="zh-CN" sz="1600" dirty="0">
              <a:latin typeface="Arial" panose="020B0604020202020204" pitchFamily="34" charset="0"/>
              <a:cs typeface="Arial" panose="020B0604020202020204" pitchFamily="3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4227" y="1345798"/>
            <a:ext cx="3247677" cy="2435758"/>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61991" y="1675879"/>
            <a:ext cx="2508189" cy="2210342"/>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43329" y="3990886"/>
            <a:ext cx="3498079" cy="2623559"/>
          </a:xfrm>
          <a:prstGeom prst="rect">
            <a:avLst/>
          </a:prstGeom>
        </p:spPr>
      </p:pic>
      <p:pic>
        <p:nvPicPr>
          <p:cNvPr id="17" name="Picture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61991" y="3990886"/>
            <a:ext cx="2344003" cy="2753193"/>
          </a:xfrm>
          <a:prstGeom prst="rect">
            <a:avLst/>
          </a:prstGeom>
        </p:spPr>
      </p:pic>
    </p:spTree>
    <p:extLst>
      <p:ext uri="{BB962C8B-B14F-4D97-AF65-F5344CB8AC3E}">
        <p14:creationId xmlns:p14="http://schemas.microsoft.com/office/powerpoint/2010/main" val="28157695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14255" y="-1"/>
            <a:ext cx="5817791" cy="6854283"/>
          </a:xfrm>
          <a:custGeom>
            <a:avLst/>
            <a:gdLst>
              <a:gd name="connsiteX0" fmla="*/ 0 w 5307980"/>
              <a:gd name="connsiteY0" fmla="*/ 0 h 5163014"/>
              <a:gd name="connsiteX1" fmla="*/ 0 w 5307980"/>
              <a:gd name="connsiteY1" fmla="*/ 5163014 h 5163014"/>
              <a:gd name="connsiteX2" fmla="*/ 3902927 w 5307980"/>
              <a:gd name="connsiteY2" fmla="*/ 5163014 h 5163014"/>
              <a:gd name="connsiteX3" fmla="*/ 5307980 w 5307980"/>
              <a:gd name="connsiteY3" fmla="*/ 22302 h 5163014"/>
              <a:gd name="connsiteX4" fmla="*/ 0 w 5307980"/>
              <a:gd name="connsiteY4" fmla="*/ 0 h 5163014"/>
              <a:gd name="connsiteX0" fmla="*/ 0 w 5307980"/>
              <a:gd name="connsiteY0" fmla="*/ 1 h 5140712"/>
              <a:gd name="connsiteX1" fmla="*/ 0 w 5307980"/>
              <a:gd name="connsiteY1" fmla="*/ 5140712 h 5140712"/>
              <a:gd name="connsiteX2" fmla="*/ 3902927 w 5307980"/>
              <a:gd name="connsiteY2" fmla="*/ 5140712 h 5140712"/>
              <a:gd name="connsiteX3" fmla="*/ 5307980 w 5307980"/>
              <a:gd name="connsiteY3" fmla="*/ 0 h 5140712"/>
              <a:gd name="connsiteX4" fmla="*/ 0 w 5307980"/>
              <a:gd name="connsiteY4" fmla="*/ 1 h 514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7980" h="5140712">
                <a:moveTo>
                  <a:pt x="0" y="1"/>
                </a:moveTo>
                <a:lnTo>
                  <a:pt x="0" y="5140712"/>
                </a:lnTo>
                <a:lnTo>
                  <a:pt x="3902927" y="5140712"/>
                </a:lnTo>
                <a:lnTo>
                  <a:pt x="5307980" y="0"/>
                </a:lnTo>
                <a:lnTo>
                  <a:pt x="0" y="1"/>
                </a:lnTo>
                <a:close/>
              </a:path>
            </a:pathLst>
          </a:custGeom>
          <a:gradFill>
            <a:gsLst>
              <a:gs pos="54000">
                <a:schemeClr val="accent1">
                  <a:lumMod val="5000"/>
                  <a:lumOff val="95000"/>
                </a:schemeClr>
              </a:gs>
              <a:gs pos="75000">
                <a:schemeClr val="accent1">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smtClean="0">
                <a:latin typeface="微软雅黑" panose="020B0503020204020204" pitchFamily="34" charset="-122"/>
                <a:ea typeface="微软雅黑" panose="020B0503020204020204" pitchFamily="34" charset="-122"/>
              </a:rPr>
              <a:t>02</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rot="16200000">
            <a:off x="7750957" y="-2473128"/>
            <a:ext cx="1962705" cy="6913756"/>
          </a:xfrm>
          <a:custGeom>
            <a:avLst/>
            <a:gdLst>
              <a:gd name="connsiteX0" fmla="*/ 1661532 w 1672683"/>
              <a:gd name="connsiteY0" fmla="*/ 0 h 5185317"/>
              <a:gd name="connsiteX1" fmla="*/ 0 w 1672683"/>
              <a:gd name="connsiteY1" fmla="*/ 5185317 h 5185317"/>
              <a:gd name="connsiteX2" fmla="*/ 1672683 w 1672683"/>
              <a:gd name="connsiteY2" fmla="*/ 5185317 h 5185317"/>
              <a:gd name="connsiteX3" fmla="*/ 1661532 w 1672683"/>
              <a:gd name="connsiteY3" fmla="*/ 0 h 5185317"/>
            </a:gdLst>
            <a:ahLst/>
            <a:cxnLst>
              <a:cxn ang="0">
                <a:pos x="connsiteX0" y="connsiteY0"/>
              </a:cxn>
              <a:cxn ang="0">
                <a:pos x="connsiteX1" y="connsiteY1"/>
              </a:cxn>
              <a:cxn ang="0">
                <a:pos x="connsiteX2" y="connsiteY2"/>
              </a:cxn>
              <a:cxn ang="0">
                <a:pos x="connsiteX3" y="connsiteY3"/>
              </a:cxn>
            </a:cxnLst>
            <a:rect l="l" t="t" r="r" b="b"/>
            <a:pathLst>
              <a:path w="1672683" h="5185317">
                <a:moveTo>
                  <a:pt x="1661532" y="0"/>
                </a:moveTo>
                <a:lnTo>
                  <a:pt x="0" y="5185317"/>
                </a:lnTo>
                <a:lnTo>
                  <a:pt x="1672683" y="5185317"/>
                </a:lnTo>
                <a:lnTo>
                  <a:pt x="1661532" y="0"/>
                </a:lnTo>
                <a:close/>
              </a:path>
            </a:pathLst>
          </a:custGeom>
          <a:gradFill>
            <a:gsLst>
              <a:gs pos="0">
                <a:schemeClr val="accent1">
                  <a:lumMod val="5000"/>
                  <a:lumOff val="95000"/>
                </a:schemeClr>
              </a:gs>
              <a:gs pos="79000">
                <a:schemeClr val="accent1">
                  <a:lumMod val="45000"/>
                  <a:lumOff val="55000"/>
                </a:schemeClr>
              </a:gs>
              <a:gs pos="90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pic>
        <p:nvPicPr>
          <p:cNvPr id="22" name="图片 39"/>
          <p:cNvPicPr>
            <a:picLocks noChangeAspect="1"/>
          </p:cNvPicPr>
          <p:nvPr/>
        </p:nvPicPr>
        <p:blipFill rotWithShape="1">
          <a:blip r:embed="rId4">
            <a:clrChange>
              <a:clrFrom>
                <a:srgbClr val="FFFFFF"/>
              </a:clrFrom>
              <a:clrTo>
                <a:srgbClr val="FFFFFF">
                  <a:alpha val="0"/>
                </a:srgbClr>
              </a:clrTo>
            </a:clrChange>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9" name="任意多边形 8"/>
          <p:cNvSpPr/>
          <p:nvPr/>
        </p:nvSpPr>
        <p:spPr>
          <a:xfrm>
            <a:off x="4283734" y="3717"/>
            <a:ext cx="1519190" cy="6854283"/>
          </a:xfrm>
          <a:custGeom>
            <a:avLst/>
            <a:gdLst>
              <a:gd name="connsiteX0" fmla="*/ 1393903 w 1393903"/>
              <a:gd name="connsiteY0" fmla="*/ 0 h 5140712"/>
              <a:gd name="connsiteX1" fmla="*/ 0 w 1393903"/>
              <a:gd name="connsiteY1" fmla="*/ 5140712 h 5140712"/>
              <a:gd name="connsiteX0" fmla="*/ 1449659 w 1449659"/>
              <a:gd name="connsiteY0" fmla="*/ 0 h 5140712"/>
              <a:gd name="connsiteX1" fmla="*/ 0 w 1449659"/>
              <a:gd name="connsiteY1" fmla="*/ 5140712 h 5140712"/>
              <a:gd name="connsiteX0" fmla="*/ 1427356 w 1427356"/>
              <a:gd name="connsiteY0" fmla="*/ 0 h 5151863"/>
              <a:gd name="connsiteX1" fmla="*/ 0 w 1427356"/>
              <a:gd name="connsiteY1" fmla="*/ 5151863 h 5151863"/>
              <a:gd name="connsiteX0" fmla="*/ 1449658 w 1449658"/>
              <a:gd name="connsiteY0" fmla="*/ 0 h 5140712"/>
              <a:gd name="connsiteX1" fmla="*/ 0 w 1449658"/>
              <a:gd name="connsiteY1" fmla="*/ 5140712 h 5140712"/>
            </a:gdLst>
            <a:ahLst/>
            <a:cxnLst>
              <a:cxn ang="0">
                <a:pos x="connsiteX0" y="connsiteY0"/>
              </a:cxn>
              <a:cxn ang="0">
                <a:pos x="connsiteX1" y="connsiteY1"/>
              </a:cxn>
            </a:cxnLst>
            <a:rect l="l" t="t" r="r" b="b"/>
            <a:pathLst>
              <a:path w="1449658" h="5140712">
                <a:moveTo>
                  <a:pt x="1449658" y="0"/>
                </a:moveTo>
                <a:lnTo>
                  <a:pt x="0" y="5140712"/>
                </a:lnTo>
              </a:path>
            </a:pathLst>
          </a:custGeom>
          <a:noFill/>
          <a:ln w="3810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文本框 7"/>
          <p:cNvSpPr txBox="1"/>
          <p:nvPr/>
        </p:nvSpPr>
        <p:spPr>
          <a:xfrm>
            <a:off x="1064753" y="215839"/>
            <a:ext cx="6153731"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Problem Definition</a:t>
            </a:r>
            <a:endParaRPr lang="zh-CN" altLang="en-US" sz="3200" b="1" dirty="0">
              <a:latin typeface="微软雅黑" panose="020B0503020204020204" pitchFamily="34" charset="-122"/>
              <a:ea typeface="微软雅黑" panose="020B0503020204020204" pitchFamily="34" charset="-122"/>
            </a:endParaRPr>
          </a:p>
        </p:txBody>
      </p:sp>
      <p:sp>
        <p:nvSpPr>
          <p:cNvPr id="14" name="文本框 17"/>
          <p:cNvSpPr txBox="1"/>
          <p:nvPr/>
        </p:nvSpPr>
        <p:spPr>
          <a:xfrm>
            <a:off x="385763" y="1423244"/>
            <a:ext cx="3768148" cy="338554"/>
          </a:xfrm>
          <a:prstGeom prst="rect">
            <a:avLst/>
          </a:prstGeom>
          <a:noFill/>
        </p:spPr>
        <p:txBody>
          <a:bodyPr wrap="square" rtlCol="0">
            <a:spAutoFit/>
          </a:bodyPr>
          <a:lstStyle/>
          <a:p>
            <a:pPr marL="285750" indent="-285750" algn="just">
              <a:buFont typeface="Arial" panose="020B0604020202020204" pitchFamily="34" charset="0"/>
              <a:buChar char="•"/>
            </a:pPr>
            <a:r>
              <a:rPr lang="en-US" altLang="zh-CN" sz="1600" dirty="0" smtClean="0">
                <a:latin typeface="Arial" panose="020B0604020202020204" pitchFamily="34" charset="0"/>
                <a:cs typeface="Arial" panose="020B0604020202020204" pitchFamily="34" charset="0"/>
              </a:rPr>
              <a:t>How a machine tool works?</a:t>
            </a:r>
            <a:endParaRPr lang="en-US" altLang="zh-CN" sz="1600" dirty="0">
              <a:latin typeface="Arial" panose="020B0604020202020204" pitchFamily="34" charset="0"/>
              <a:cs typeface="Arial" panose="020B0604020202020204" pitchFamily="34" charset="0"/>
            </a:endParaRPr>
          </a:p>
        </p:txBody>
      </p:sp>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05440" y="1269837"/>
            <a:ext cx="4086560" cy="2043280"/>
          </a:xfrm>
          <a:prstGeom prst="rect">
            <a:avLst/>
          </a:prstGeom>
        </p:spPr>
      </p:pic>
      <p:pic>
        <p:nvPicPr>
          <p:cNvPr id="20" name="vlc-record-2018-03-06-12h55m31s-Awesome Working CNC Milling Machine. 5 Axis CNC in Action.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861169" y="3427141"/>
            <a:ext cx="5742280" cy="3230033"/>
          </a:xfrm>
          <a:prstGeom prst="rect">
            <a:avLst/>
          </a:prstGeom>
        </p:spPr>
      </p:pic>
      <p:sp>
        <p:nvSpPr>
          <p:cNvPr id="23" name="文本框 17"/>
          <p:cNvSpPr txBox="1"/>
          <p:nvPr/>
        </p:nvSpPr>
        <p:spPr>
          <a:xfrm>
            <a:off x="373470" y="4548791"/>
            <a:ext cx="3768148" cy="830997"/>
          </a:xfrm>
          <a:prstGeom prst="rect">
            <a:avLst/>
          </a:prstGeom>
          <a:noFill/>
        </p:spPr>
        <p:txBody>
          <a:bodyPr wrap="square" rtlCol="0">
            <a:spAutoFit/>
          </a:bodyPr>
          <a:lstStyle/>
          <a:p>
            <a:pPr marL="285750" indent="-285750" algn="just">
              <a:buFont typeface="Arial" panose="020B0604020202020204" pitchFamily="34" charset="0"/>
              <a:buChar char="•"/>
            </a:pPr>
            <a:r>
              <a:rPr lang="en-US" altLang="zh-CN" sz="1600" dirty="0" smtClean="0">
                <a:latin typeface="Arial" panose="020B0604020202020204" pitchFamily="34" charset="0"/>
                <a:cs typeface="Arial" panose="020B0604020202020204" pitchFamily="34" charset="0"/>
              </a:rPr>
              <a:t>Any change can lead to inaccuracy, machine failure, and increase the downtime of the machine</a:t>
            </a:r>
            <a:endParaRPr lang="en-US" altLang="zh-CN" sz="1600" dirty="0">
              <a:latin typeface="Arial" panose="020B0604020202020204" pitchFamily="34" charset="0"/>
              <a:cs typeface="Arial" panose="020B0604020202020204" pitchFamily="34" charset="0"/>
            </a:endParaRPr>
          </a:p>
        </p:txBody>
      </p:sp>
      <p:sp>
        <p:nvSpPr>
          <p:cNvPr id="24" name="文本框 17"/>
          <p:cNvSpPr txBox="1"/>
          <p:nvPr/>
        </p:nvSpPr>
        <p:spPr>
          <a:xfrm>
            <a:off x="373470" y="3011641"/>
            <a:ext cx="3768148" cy="830997"/>
          </a:xfrm>
          <a:prstGeom prst="rect">
            <a:avLst/>
          </a:prstGeom>
          <a:noFill/>
        </p:spPr>
        <p:txBody>
          <a:bodyPr wrap="square" rtlCol="0">
            <a:spAutoFit/>
          </a:bodyPr>
          <a:lstStyle/>
          <a:p>
            <a:pPr marL="285750" indent="-285750" algn="just">
              <a:buFont typeface="Arial" panose="020B0604020202020204" pitchFamily="34" charset="0"/>
              <a:buChar char="•"/>
            </a:pPr>
            <a:r>
              <a:rPr lang="en-US" altLang="zh-CN" sz="1600" dirty="0" smtClean="0">
                <a:latin typeface="Arial" panose="020B0604020202020204" pitchFamily="34" charset="0"/>
                <a:cs typeface="Arial" panose="020B0604020202020204" pitchFamily="34" charset="0"/>
              </a:rPr>
              <a:t>A machine tools is composed of many accurate moving parts; Bearings, Shafts, Screws, Gears, …</a:t>
            </a:r>
            <a:endParaRPr lang="en-US" altLang="zh-CN" sz="1600" dirty="0">
              <a:latin typeface="Arial" panose="020B0604020202020204" pitchFamily="34" charset="0"/>
              <a:cs typeface="Arial" panose="020B0604020202020204" pitchFamily="34" charset="0"/>
            </a:endParaRPr>
          </a:p>
        </p:txBody>
      </p:sp>
      <p:pic>
        <p:nvPicPr>
          <p:cNvPr id="27" name="Picture 2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72619" y="1423244"/>
            <a:ext cx="2419350" cy="1885950"/>
          </a:xfrm>
          <a:prstGeom prst="rect">
            <a:avLst/>
          </a:prstGeom>
        </p:spPr>
      </p:pic>
    </p:spTree>
    <p:extLst>
      <p:ext uri="{BB962C8B-B14F-4D97-AF65-F5344CB8AC3E}">
        <p14:creationId xmlns:p14="http://schemas.microsoft.com/office/powerpoint/2010/main" val="5122533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0"/>
                                        </p:tgtEl>
                                      </p:cBhvr>
                                    </p:cmd>
                                  </p:childTnLst>
                                </p:cTn>
                              </p:par>
                            </p:childTnLst>
                          </p:cTn>
                        </p:par>
                      </p:childTnLst>
                    </p:cTn>
                  </p:par>
                </p:childTnLst>
              </p:cTn>
              <p:nextCondLst>
                <p:cond evt="onClick" delay="0">
                  <p:tgtEl>
                    <p:spTgt spid="20"/>
                  </p:tgtEl>
                </p:cond>
              </p:nextCondLst>
            </p:seq>
            <p:video>
              <p:cMediaNode vol="80000">
                <p:cTn id="7" fill="hold" display="0">
                  <p:stCondLst>
                    <p:cond delay="indefinite"/>
                  </p:stCondLst>
                </p:cTn>
                <p:tgtEl>
                  <p:spTgt spid="20"/>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41234" y="149826"/>
            <a:ext cx="5817791" cy="6854283"/>
          </a:xfrm>
          <a:custGeom>
            <a:avLst/>
            <a:gdLst>
              <a:gd name="connsiteX0" fmla="*/ 0 w 5307980"/>
              <a:gd name="connsiteY0" fmla="*/ 0 h 5163014"/>
              <a:gd name="connsiteX1" fmla="*/ 0 w 5307980"/>
              <a:gd name="connsiteY1" fmla="*/ 5163014 h 5163014"/>
              <a:gd name="connsiteX2" fmla="*/ 3902927 w 5307980"/>
              <a:gd name="connsiteY2" fmla="*/ 5163014 h 5163014"/>
              <a:gd name="connsiteX3" fmla="*/ 5307980 w 5307980"/>
              <a:gd name="connsiteY3" fmla="*/ 22302 h 5163014"/>
              <a:gd name="connsiteX4" fmla="*/ 0 w 5307980"/>
              <a:gd name="connsiteY4" fmla="*/ 0 h 5163014"/>
              <a:gd name="connsiteX0" fmla="*/ 0 w 5307980"/>
              <a:gd name="connsiteY0" fmla="*/ 1 h 5140712"/>
              <a:gd name="connsiteX1" fmla="*/ 0 w 5307980"/>
              <a:gd name="connsiteY1" fmla="*/ 5140712 h 5140712"/>
              <a:gd name="connsiteX2" fmla="*/ 3902927 w 5307980"/>
              <a:gd name="connsiteY2" fmla="*/ 5140712 h 5140712"/>
              <a:gd name="connsiteX3" fmla="*/ 5307980 w 5307980"/>
              <a:gd name="connsiteY3" fmla="*/ 0 h 5140712"/>
              <a:gd name="connsiteX4" fmla="*/ 0 w 5307980"/>
              <a:gd name="connsiteY4" fmla="*/ 1 h 514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7980" h="5140712">
                <a:moveTo>
                  <a:pt x="0" y="1"/>
                </a:moveTo>
                <a:lnTo>
                  <a:pt x="0" y="5140712"/>
                </a:lnTo>
                <a:lnTo>
                  <a:pt x="3902927" y="5140712"/>
                </a:lnTo>
                <a:lnTo>
                  <a:pt x="5307980" y="0"/>
                </a:lnTo>
                <a:lnTo>
                  <a:pt x="0" y="1"/>
                </a:lnTo>
                <a:close/>
              </a:path>
            </a:pathLst>
          </a:custGeom>
          <a:gradFill>
            <a:gsLst>
              <a:gs pos="54000">
                <a:schemeClr val="accent1">
                  <a:lumMod val="5000"/>
                  <a:lumOff val="95000"/>
                </a:schemeClr>
              </a:gs>
              <a:gs pos="75000">
                <a:schemeClr val="accent1">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smtClean="0">
                <a:latin typeface="微软雅黑" panose="020B0503020204020204" pitchFamily="34" charset="-122"/>
                <a:ea typeface="微软雅黑" panose="020B0503020204020204" pitchFamily="34" charset="-122"/>
              </a:rPr>
              <a:t>02</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rot="16200000">
            <a:off x="7750957" y="-2473128"/>
            <a:ext cx="1962705" cy="6913756"/>
          </a:xfrm>
          <a:custGeom>
            <a:avLst/>
            <a:gdLst>
              <a:gd name="connsiteX0" fmla="*/ 1661532 w 1672683"/>
              <a:gd name="connsiteY0" fmla="*/ 0 h 5185317"/>
              <a:gd name="connsiteX1" fmla="*/ 0 w 1672683"/>
              <a:gd name="connsiteY1" fmla="*/ 5185317 h 5185317"/>
              <a:gd name="connsiteX2" fmla="*/ 1672683 w 1672683"/>
              <a:gd name="connsiteY2" fmla="*/ 5185317 h 5185317"/>
              <a:gd name="connsiteX3" fmla="*/ 1661532 w 1672683"/>
              <a:gd name="connsiteY3" fmla="*/ 0 h 5185317"/>
            </a:gdLst>
            <a:ahLst/>
            <a:cxnLst>
              <a:cxn ang="0">
                <a:pos x="connsiteX0" y="connsiteY0"/>
              </a:cxn>
              <a:cxn ang="0">
                <a:pos x="connsiteX1" y="connsiteY1"/>
              </a:cxn>
              <a:cxn ang="0">
                <a:pos x="connsiteX2" y="connsiteY2"/>
              </a:cxn>
              <a:cxn ang="0">
                <a:pos x="connsiteX3" y="connsiteY3"/>
              </a:cxn>
            </a:cxnLst>
            <a:rect l="l" t="t" r="r" b="b"/>
            <a:pathLst>
              <a:path w="1672683" h="5185317">
                <a:moveTo>
                  <a:pt x="1661532" y="0"/>
                </a:moveTo>
                <a:lnTo>
                  <a:pt x="0" y="5185317"/>
                </a:lnTo>
                <a:lnTo>
                  <a:pt x="1672683" y="5185317"/>
                </a:lnTo>
                <a:lnTo>
                  <a:pt x="1661532" y="0"/>
                </a:lnTo>
                <a:close/>
              </a:path>
            </a:pathLst>
          </a:custGeom>
          <a:gradFill>
            <a:gsLst>
              <a:gs pos="0">
                <a:schemeClr val="accent1">
                  <a:lumMod val="5000"/>
                  <a:lumOff val="95000"/>
                </a:schemeClr>
              </a:gs>
              <a:gs pos="79000">
                <a:schemeClr val="accent1">
                  <a:lumMod val="45000"/>
                  <a:lumOff val="55000"/>
                </a:schemeClr>
              </a:gs>
              <a:gs pos="90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pic>
        <p:nvPicPr>
          <p:cNvPr id="22" name="图片 39"/>
          <p:cNvPicPr>
            <a:picLocks noChangeAspect="1"/>
          </p:cNvPicPr>
          <p:nvPr/>
        </p:nvPicPr>
        <p:blipFill rotWithShape="1">
          <a:blip r:embed="rId2">
            <a:clrChange>
              <a:clrFrom>
                <a:srgbClr val="FFFFFF"/>
              </a:clrFrom>
              <a:clrTo>
                <a:srgbClr val="FFFFFF">
                  <a:alpha val="0"/>
                </a:srgbClr>
              </a:clrTo>
            </a:clrChange>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9" name="任意多边形 8"/>
          <p:cNvSpPr/>
          <p:nvPr/>
        </p:nvSpPr>
        <p:spPr>
          <a:xfrm>
            <a:off x="4283734" y="3717"/>
            <a:ext cx="1519190" cy="6854283"/>
          </a:xfrm>
          <a:custGeom>
            <a:avLst/>
            <a:gdLst>
              <a:gd name="connsiteX0" fmla="*/ 1393903 w 1393903"/>
              <a:gd name="connsiteY0" fmla="*/ 0 h 5140712"/>
              <a:gd name="connsiteX1" fmla="*/ 0 w 1393903"/>
              <a:gd name="connsiteY1" fmla="*/ 5140712 h 5140712"/>
              <a:gd name="connsiteX0" fmla="*/ 1449659 w 1449659"/>
              <a:gd name="connsiteY0" fmla="*/ 0 h 5140712"/>
              <a:gd name="connsiteX1" fmla="*/ 0 w 1449659"/>
              <a:gd name="connsiteY1" fmla="*/ 5140712 h 5140712"/>
              <a:gd name="connsiteX0" fmla="*/ 1427356 w 1427356"/>
              <a:gd name="connsiteY0" fmla="*/ 0 h 5151863"/>
              <a:gd name="connsiteX1" fmla="*/ 0 w 1427356"/>
              <a:gd name="connsiteY1" fmla="*/ 5151863 h 5151863"/>
              <a:gd name="connsiteX0" fmla="*/ 1449658 w 1449658"/>
              <a:gd name="connsiteY0" fmla="*/ 0 h 5140712"/>
              <a:gd name="connsiteX1" fmla="*/ 0 w 1449658"/>
              <a:gd name="connsiteY1" fmla="*/ 5140712 h 5140712"/>
            </a:gdLst>
            <a:ahLst/>
            <a:cxnLst>
              <a:cxn ang="0">
                <a:pos x="connsiteX0" y="connsiteY0"/>
              </a:cxn>
              <a:cxn ang="0">
                <a:pos x="connsiteX1" y="connsiteY1"/>
              </a:cxn>
            </a:cxnLst>
            <a:rect l="l" t="t" r="r" b="b"/>
            <a:pathLst>
              <a:path w="1449658" h="5140712">
                <a:moveTo>
                  <a:pt x="1449658" y="0"/>
                </a:moveTo>
                <a:lnTo>
                  <a:pt x="0" y="5140712"/>
                </a:lnTo>
              </a:path>
            </a:pathLst>
          </a:custGeom>
          <a:noFill/>
          <a:ln w="3810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文本框 7"/>
          <p:cNvSpPr txBox="1"/>
          <p:nvPr/>
        </p:nvSpPr>
        <p:spPr>
          <a:xfrm>
            <a:off x="1064753" y="215839"/>
            <a:ext cx="6153731"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Problem Definition</a:t>
            </a:r>
            <a:endParaRPr lang="zh-CN" altLang="en-US" sz="3200" b="1" dirty="0">
              <a:latin typeface="微软雅黑" panose="020B0503020204020204" pitchFamily="34" charset="-122"/>
              <a:ea typeface="微软雅黑" panose="020B0503020204020204" pitchFamily="34" charset="-122"/>
            </a:endParaRPr>
          </a:p>
        </p:txBody>
      </p:sp>
      <p:sp>
        <p:nvSpPr>
          <p:cNvPr id="23" name="文本框 17"/>
          <p:cNvSpPr txBox="1"/>
          <p:nvPr/>
        </p:nvSpPr>
        <p:spPr>
          <a:xfrm>
            <a:off x="1562654" y="2326246"/>
            <a:ext cx="3768148" cy="830997"/>
          </a:xfrm>
          <a:prstGeom prst="rect">
            <a:avLst/>
          </a:prstGeom>
          <a:noFill/>
        </p:spPr>
        <p:txBody>
          <a:bodyPr wrap="square" rtlCol="0">
            <a:spAutoFit/>
          </a:bodyPr>
          <a:lstStyle/>
          <a:p>
            <a:pPr algn="ctr"/>
            <a:r>
              <a:rPr lang="en-US" altLang="zh-CN" sz="1600" dirty="0" smtClean="0">
                <a:latin typeface="Arial" panose="020B0604020202020204" pitchFamily="34" charset="0"/>
                <a:cs typeface="Arial" panose="020B0604020202020204" pitchFamily="34" charset="0"/>
              </a:rPr>
              <a:t>The force between the cutting tool and the work peace can be transferred to the whole machine</a:t>
            </a:r>
            <a:endParaRPr lang="en-US" altLang="zh-CN" sz="1600" dirty="0">
              <a:latin typeface="Arial" panose="020B0604020202020204" pitchFamily="34" charset="0"/>
              <a:cs typeface="Arial" panose="020B0604020202020204" pitchFamily="34" charset="0"/>
            </a:endParaRPr>
          </a:p>
        </p:txBody>
      </p:sp>
      <p:sp>
        <p:nvSpPr>
          <p:cNvPr id="21" name="Rectangle 20"/>
          <p:cNvSpPr/>
          <p:nvPr/>
        </p:nvSpPr>
        <p:spPr>
          <a:xfrm>
            <a:off x="3151949" y="4184646"/>
            <a:ext cx="1282141" cy="117635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smtClean="0">
                <a:solidFill>
                  <a:srgbClr val="FF0000"/>
                </a:solidFill>
              </a:rPr>
              <a:t>Vibration</a:t>
            </a:r>
          </a:p>
          <a:p>
            <a:pPr algn="ctr"/>
            <a:r>
              <a:rPr lang="en-US" dirty="0" smtClean="0">
                <a:solidFill>
                  <a:srgbClr val="FF0000"/>
                </a:solidFill>
              </a:rPr>
              <a:t>Temp. rise</a:t>
            </a:r>
          </a:p>
          <a:p>
            <a:pPr algn="ctr"/>
            <a:r>
              <a:rPr lang="en-US" dirty="0" smtClean="0">
                <a:solidFill>
                  <a:srgbClr val="FF0000"/>
                </a:solidFill>
              </a:rPr>
              <a:t>Sounds</a:t>
            </a:r>
          </a:p>
        </p:txBody>
      </p:sp>
      <p:pic>
        <p:nvPicPr>
          <p:cNvPr id="3" name="Picture 2"/>
          <p:cNvPicPr>
            <a:picLocks noChangeAspect="1"/>
          </p:cNvPicPr>
          <p:nvPr/>
        </p:nvPicPr>
        <p:blipFill>
          <a:blip r:embed="rId3"/>
          <a:stretch>
            <a:fillRect/>
          </a:stretch>
        </p:blipFill>
        <p:spPr>
          <a:xfrm>
            <a:off x="7377564" y="1371342"/>
            <a:ext cx="3236983" cy="2740803"/>
          </a:xfrm>
          <a:prstGeom prst="rect">
            <a:avLst/>
          </a:prstGeom>
        </p:spPr>
      </p:pic>
      <p:sp>
        <p:nvSpPr>
          <p:cNvPr id="17" name="文本框 17"/>
          <p:cNvSpPr txBox="1"/>
          <p:nvPr/>
        </p:nvSpPr>
        <p:spPr>
          <a:xfrm>
            <a:off x="345909" y="4551246"/>
            <a:ext cx="1483801" cy="584775"/>
          </a:xfrm>
          <a:prstGeom prst="rect">
            <a:avLst/>
          </a:prstGeom>
          <a:noFill/>
        </p:spPr>
        <p:txBody>
          <a:bodyPr wrap="square" rtlCol="0">
            <a:spAutoFit/>
          </a:bodyPr>
          <a:lstStyle/>
          <a:p>
            <a:pPr algn="ctr"/>
            <a:r>
              <a:rPr lang="en-US" altLang="zh-CN" sz="1600" dirty="0" smtClean="0">
                <a:latin typeface="Arial" panose="020B0604020202020204" pitchFamily="34" charset="0"/>
                <a:cs typeface="Arial" panose="020B0604020202020204" pitchFamily="34" charset="0"/>
              </a:rPr>
              <a:t>Environmental </a:t>
            </a:r>
          </a:p>
          <a:p>
            <a:pPr algn="ctr"/>
            <a:r>
              <a:rPr lang="en-US" altLang="zh-CN" sz="1600" dirty="0" smtClean="0">
                <a:latin typeface="Arial" panose="020B0604020202020204" pitchFamily="34" charset="0"/>
                <a:cs typeface="Arial" panose="020B0604020202020204" pitchFamily="34" charset="0"/>
              </a:rPr>
              <a:t>Condition</a:t>
            </a:r>
            <a:endParaRPr lang="en-US" altLang="zh-CN" sz="1600" dirty="0">
              <a:latin typeface="Arial" panose="020B0604020202020204" pitchFamily="34" charset="0"/>
              <a:cs typeface="Arial" panose="020B0604020202020204" pitchFamily="34" charset="0"/>
            </a:endParaRPr>
          </a:p>
        </p:txBody>
      </p:sp>
      <p:sp>
        <p:nvSpPr>
          <p:cNvPr id="18" name="文本框 17"/>
          <p:cNvSpPr txBox="1"/>
          <p:nvPr/>
        </p:nvSpPr>
        <p:spPr>
          <a:xfrm>
            <a:off x="3263753" y="6228993"/>
            <a:ext cx="2266123" cy="338554"/>
          </a:xfrm>
          <a:prstGeom prst="rect">
            <a:avLst/>
          </a:prstGeom>
          <a:noFill/>
        </p:spPr>
        <p:txBody>
          <a:bodyPr wrap="square" rtlCol="0">
            <a:spAutoFit/>
          </a:bodyPr>
          <a:lstStyle/>
          <a:p>
            <a:pPr algn="just"/>
            <a:r>
              <a:rPr lang="en-US" altLang="zh-CN" sz="1600" dirty="0" smtClean="0">
                <a:latin typeface="Arial" panose="020B0604020202020204" pitchFamily="34" charset="0"/>
                <a:cs typeface="Arial" panose="020B0604020202020204" pitchFamily="34" charset="0"/>
              </a:rPr>
              <a:t>Tool wear</a:t>
            </a:r>
            <a:endParaRPr lang="en-US" altLang="zh-CN" sz="1600" dirty="0">
              <a:latin typeface="Arial" panose="020B0604020202020204" pitchFamily="34" charset="0"/>
              <a:cs typeface="Arial" panose="020B0604020202020204" pitchFamily="34" charset="0"/>
            </a:endParaRPr>
          </a:p>
        </p:txBody>
      </p:sp>
      <p:cxnSp>
        <p:nvCxnSpPr>
          <p:cNvPr id="5" name="Straight Arrow Connector 4"/>
          <p:cNvCxnSpPr/>
          <p:nvPr/>
        </p:nvCxnSpPr>
        <p:spPr>
          <a:xfrm>
            <a:off x="3695105" y="3247477"/>
            <a:ext cx="0" cy="589598"/>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12" name="Straight Arrow Connector 11"/>
          <p:cNvCxnSpPr/>
          <p:nvPr/>
        </p:nvCxnSpPr>
        <p:spPr>
          <a:xfrm flipV="1">
            <a:off x="2152866" y="4832125"/>
            <a:ext cx="845904" cy="7088"/>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15" name="Straight Arrow Connector 14"/>
          <p:cNvCxnSpPr/>
          <p:nvPr/>
        </p:nvCxnSpPr>
        <p:spPr>
          <a:xfrm flipV="1">
            <a:off x="3793020" y="5669512"/>
            <a:ext cx="0" cy="461473"/>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26" name="Right Arrow 25"/>
          <p:cNvSpPr/>
          <p:nvPr/>
        </p:nvSpPr>
        <p:spPr>
          <a:xfrm>
            <a:off x="4862558" y="4888193"/>
            <a:ext cx="897308" cy="2307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文本框 17"/>
          <p:cNvSpPr txBox="1"/>
          <p:nvPr/>
        </p:nvSpPr>
        <p:spPr>
          <a:xfrm>
            <a:off x="5905898" y="4678144"/>
            <a:ext cx="2572167" cy="584775"/>
          </a:xfrm>
          <a:prstGeom prst="rect">
            <a:avLst/>
          </a:prstGeom>
          <a:noFill/>
        </p:spPr>
        <p:txBody>
          <a:bodyPr wrap="square" rtlCol="0">
            <a:spAutoFit/>
          </a:bodyPr>
          <a:lstStyle/>
          <a:p>
            <a:pPr algn="ctr"/>
            <a:r>
              <a:rPr lang="en-US" altLang="zh-CN" sz="1600" dirty="0" smtClean="0">
                <a:latin typeface="Arial" panose="020B0604020202020204" pitchFamily="34" charset="0"/>
                <a:cs typeface="Arial" panose="020B0604020202020204" pitchFamily="34" charset="0"/>
              </a:rPr>
              <a:t>Inaccuracy, wear in other parts, parts failure,… </a:t>
            </a:r>
            <a:endParaRPr lang="en-US" altLang="zh-CN" sz="1600" dirty="0">
              <a:latin typeface="Arial" panose="020B0604020202020204" pitchFamily="34" charset="0"/>
              <a:cs typeface="Arial" panose="020B0604020202020204" pitchFamily="34" charset="0"/>
            </a:endParaRPr>
          </a:p>
        </p:txBody>
      </p:sp>
      <p:sp>
        <p:nvSpPr>
          <p:cNvPr id="28" name="Right Arrow 27"/>
          <p:cNvSpPr/>
          <p:nvPr/>
        </p:nvSpPr>
        <p:spPr>
          <a:xfrm>
            <a:off x="8571811" y="4894899"/>
            <a:ext cx="897308" cy="2307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9763029" y="4772824"/>
            <a:ext cx="1282141" cy="461473"/>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smtClean="0">
                <a:solidFill>
                  <a:srgbClr val="FF0000"/>
                </a:solidFill>
              </a:rPr>
              <a:t>High Cost</a:t>
            </a:r>
            <a:endParaRPr lang="en-US" dirty="0">
              <a:solidFill>
                <a:srgbClr val="FF0000"/>
              </a:solidFill>
            </a:endParaRPr>
          </a:p>
        </p:txBody>
      </p:sp>
    </p:spTree>
    <p:extLst>
      <p:ext uri="{BB962C8B-B14F-4D97-AF65-F5344CB8AC3E}">
        <p14:creationId xmlns:p14="http://schemas.microsoft.com/office/powerpoint/2010/main" val="17715169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14255" y="-1"/>
            <a:ext cx="5817791" cy="6854283"/>
          </a:xfrm>
          <a:custGeom>
            <a:avLst/>
            <a:gdLst>
              <a:gd name="connsiteX0" fmla="*/ 0 w 5307980"/>
              <a:gd name="connsiteY0" fmla="*/ 0 h 5163014"/>
              <a:gd name="connsiteX1" fmla="*/ 0 w 5307980"/>
              <a:gd name="connsiteY1" fmla="*/ 5163014 h 5163014"/>
              <a:gd name="connsiteX2" fmla="*/ 3902927 w 5307980"/>
              <a:gd name="connsiteY2" fmla="*/ 5163014 h 5163014"/>
              <a:gd name="connsiteX3" fmla="*/ 5307980 w 5307980"/>
              <a:gd name="connsiteY3" fmla="*/ 22302 h 5163014"/>
              <a:gd name="connsiteX4" fmla="*/ 0 w 5307980"/>
              <a:gd name="connsiteY4" fmla="*/ 0 h 5163014"/>
              <a:gd name="connsiteX0" fmla="*/ 0 w 5307980"/>
              <a:gd name="connsiteY0" fmla="*/ 1 h 5140712"/>
              <a:gd name="connsiteX1" fmla="*/ 0 w 5307980"/>
              <a:gd name="connsiteY1" fmla="*/ 5140712 h 5140712"/>
              <a:gd name="connsiteX2" fmla="*/ 3902927 w 5307980"/>
              <a:gd name="connsiteY2" fmla="*/ 5140712 h 5140712"/>
              <a:gd name="connsiteX3" fmla="*/ 5307980 w 5307980"/>
              <a:gd name="connsiteY3" fmla="*/ 0 h 5140712"/>
              <a:gd name="connsiteX4" fmla="*/ 0 w 5307980"/>
              <a:gd name="connsiteY4" fmla="*/ 1 h 5140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7980" h="5140712">
                <a:moveTo>
                  <a:pt x="0" y="1"/>
                </a:moveTo>
                <a:lnTo>
                  <a:pt x="0" y="5140712"/>
                </a:lnTo>
                <a:lnTo>
                  <a:pt x="3902927" y="5140712"/>
                </a:lnTo>
                <a:lnTo>
                  <a:pt x="5307980" y="0"/>
                </a:lnTo>
                <a:lnTo>
                  <a:pt x="0" y="1"/>
                </a:lnTo>
                <a:close/>
              </a:path>
            </a:pathLst>
          </a:custGeom>
          <a:gradFill>
            <a:gsLst>
              <a:gs pos="54000">
                <a:schemeClr val="accent1">
                  <a:lumMod val="5000"/>
                  <a:lumOff val="95000"/>
                </a:schemeClr>
              </a:gs>
              <a:gs pos="75000">
                <a:schemeClr val="accent1">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文本框 5"/>
          <p:cNvSpPr txBox="1"/>
          <p:nvPr/>
        </p:nvSpPr>
        <p:spPr>
          <a:xfrm>
            <a:off x="157991" y="174802"/>
            <a:ext cx="798792" cy="666786"/>
          </a:xfrm>
          <a:prstGeom prst="rect">
            <a:avLst/>
          </a:prstGeom>
          <a:noFill/>
        </p:spPr>
        <p:txBody>
          <a:bodyPr wrap="square" rtlCol="0">
            <a:spAutoFit/>
          </a:bodyPr>
          <a:lstStyle/>
          <a:p>
            <a:r>
              <a:rPr lang="en-US" altLang="zh-CN" sz="3733" b="1" dirty="0" smtClean="0">
                <a:latin typeface="微软雅黑" panose="020B0503020204020204" pitchFamily="34" charset="-122"/>
                <a:ea typeface="微软雅黑" panose="020B0503020204020204" pitchFamily="34" charset="-122"/>
              </a:rPr>
              <a:t>02</a:t>
            </a:r>
            <a:endParaRPr lang="zh-CN" altLang="en-US" sz="3733" b="1"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956783" y="301364"/>
            <a:ext cx="0" cy="408000"/>
          </a:xfrm>
          <a:prstGeom prst="line">
            <a:avLst/>
          </a:prstGeom>
          <a:ln w="57150">
            <a:solidFill>
              <a:srgbClr val="99CCFF"/>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a:xfrm rot="16200000">
            <a:off x="7750957" y="-2473128"/>
            <a:ext cx="1962705" cy="6913756"/>
          </a:xfrm>
          <a:custGeom>
            <a:avLst/>
            <a:gdLst>
              <a:gd name="connsiteX0" fmla="*/ 1661532 w 1672683"/>
              <a:gd name="connsiteY0" fmla="*/ 0 h 5185317"/>
              <a:gd name="connsiteX1" fmla="*/ 0 w 1672683"/>
              <a:gd name="connsiteY1" fmla="*/ 5185317 h 5185317"/>
              <a:gd name="connsiteX2" fmla="*/ 1672683 w 1672683"/>
              <a:gd name="connsiteY2" fmla="*/ 5185317 h 5185317"/>
              <a:gd name="connsiteX3" fmla="*/ 1661532 w 1672683"/>
              <a:gd name="connsiteY3" fmla="*/ 0 h 5185317"/>
            </a:gdLst>
            <a:ahLst/>
            <a:cxnLst>
              <a:cxn ang="0">
                <a:pos x="connsiteX0" y="connsiteY0"/>
              </a:cxn>
              <a:cxn ang="0">
                <a:pos x="connsiteX1" y="connsiteY1"/>
              </a:cxn>
              <a:cxn ang="0">
                <a:pos x="connsiteX2" y="connsiteY2"/>
              </a:cxn>
              <a:cxn ang="0">
                <a:pos x="connsiteX3" y="connsiteY3"/>
              </a:cxn>
            </a:cxnLst>
            <a:rect l="l" t="t" r="r" b="b"/>
            <a:pathLst>
              <a:path w="1672683" h="5185317">
                <a:moveTo>
                  <a:pt x="1661532" y="0"/>
                </a:moveTo>
                <a:lnTo>
                  <a:pt x="0" y="5185317"/>
                </a:lnTo>
                <a:lnTo>
                  <a:pt x="1672683" y="5185317"/>
                </a:lnTo>
                <a:lnTo>
                  <a:pt x="1661532" y="0"/>
                </a:lnTo>
                <a:close/>
              </a:path>
            </a:pathLst>
          </a:custGeom>
          <a:gradFill>
            <a:gsLst>
              <a:gs pos="0">
                <a:schemeClr val="accent1">
                  <a:lumMod val="5000"/>
                  <a:lumOff val="95000"/>
                </a:schemeClr>
              </a:gs>
              <a:gs pos="79000">
                <a:schemeClr val="accent1">
                  <a:lumMod val="45000"/>
                  <a:lumOff val="55000"/>
                </a:schemeClr>
              </a:gs>
              <a:gs pos="90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pic>
        <p:nvPicPr>
          <p:cNvPr id="22" name="图片 39"/>
          <p:cNvPicPr>
            <a:picLocks noChangeAspect="1"/>
          </p:cNvPicPr>
          <p:nvPr/>
        </p:nvPicPr>
        <p:blipFill rotWithShape="1">
          <a:blip r:embed="rId2">
            <a:clrChange>
              <a:clrFrom>
                <a:srgbClr val="FFFFFF"/>
              </a:clrFrom>
              <a:clrTo>
                <a:srgbClr val="FFFFFF">
                  <a:alpha val="0"/>
                </a:srgbClr>
              </a:clrTo>
            </a:clrChange>
            <a:extLst/>
          </a:blip>
          <a:srcRect l="5858" t="2912" r="4680" b="6784"/>
          <a:stretch/>
        </p:blipFill>
        <p:spPr bwMode="auto">
          <a:xfrm>
            <a:off x="9635801" y="13030"/>
            <a:ext cx="2556199" cy="1091709"/>
          </a:xfrm>
          <a:prstGeom prst="rect">
            <a:avLst/>
          </a:prstGeom>
          <a:ln>
            <a:noFill/>
          </a:ln>
          <a:effectLst>
            <a:outerShdw blurRad="292100" dist="139700" dir="2700000" algn="tl" rotWithShape="0">
              <a:srgbClr val="333333">
                <a:alpha val="65000"/>
              </a:srgbClr>
            </a:outerShdw>
          </a:effectLst>
        </p:spPr>
      </p:pic>
      <p:sp>
        <p:nvSpPr>
          <p:cNvPr id="9" name="任意多边形 8"/>
          <p:cNvSpPr/>
          <p:nvPr/>
        </p:nvSpPr>
        <p:spPr>
          <a:xfrm>
            <a:off x="4283734" y="3717"/>
            <a:ext cx="1519190" cy="6854283"/>
          </a:xfrm>
          <a:custGeom>
            <a:avLst/>
            <a:gdLst>
              <a:gd name="connsiteX0" fmla="*/ 1393903 w 1393903"/>
              <a:gd name="connsiteY0" fmla="*/ 0 h 5140712"/>
              <a:gd name="connsiteX1" fmla="*/ 0 w 1393903"/>
              <a:gd name="connsiteY1" fmla="*/ 5140712 h 5140712"/>
              <a:gd name="connsiteX0" fmla="*/ 1449659 w 1449659"/>
              <a:gd name="connsiteY0" fmla="*/ 0 h 5140712"/>
              <a:gd name="connsiteX1" fmla="*/ 0 w 1449659"/>
              <a:gd name="connsiteY1" fmla="*/ 5140712 h 5140712"/>
              <a:gd name="connsiteX0" fmla="*/ 1427356 w 1427356"/>
              <a:gd name="connsiteY0" fmla="*/ 0 h 5151863"/>
              <a:gd name="connsiteX1" fmla="*/ 0 w 1427356"/>
              <a:gd name="connsiteY1" fmla="*/ 5151863 h 5151863"/>
              <a:gd name="connsiteX0" fmla="*/ 1449658 w 1449658"/>
              <a:gd name="connsiteY0" fmla="*/ 0 h 5140712"/>
              <a:gd name="connsiteX1" fmla="*/ 0 w 1449658"/>
              <a:gd name="connsiteY1" fmla="*/ 5140712 h 5140712"/>
            </a:gdLst>
            <a:ahLst/>
            <a:cxnLst>
              <a:cxn ang="0">
                <a:pos x="connsiteX0" y="connsiteY0"/>
              </a:cxn>
              <a:cxn ang="0">
                <a:pos x="connsiteX1" y="connsiteY1"/>
              </a:cxn>
            </a:cxnLst>
            <a:rect l="l" t="t" r="r" b="b"/>
            <a:pathLst>
              <a:path w="1449658" h="5140712">
                <a:moveTo>
                  <a:pt x="1449658" y="0"/>
                </a:moveTo>
                <a:lnTo>
                  <a:pt x="0" y="5140712"/>
                </a:lnTo>
              </a:path>
            </a:pathLst>
          </a:custGeom>
          <a:noFill/>
          <a:ln w="3810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文本框 7"/>
          <p:cNvSpPr txBox="1"/>
          <p:nvPr/>
        </p:nvSpPr>
        <p:spPr>
          <a:xfrm>
            <a:off x="1064753" y="215839"/>
            <a:ext cx="6153731" cy="584775"/>
          </a:xfrm>
          <a:prstGeom prst="rect">
            <a:avLst/>
          </a:prstGeom>
          <a:noFill/>
        </p:spPr>
        <p:txBody>
          <a:bodyPr wrap="square" rtlCol="0">
            <a:spAutoFit/>
          </a:bodyPr>
          <a:lstStyle/>
          <a:p>
            <a:r>
              <a:rPr lang="en-US" altLang="zh-CN" sz="3200" b="1" dirty="0" smtClean="0">
                <a:latin typeface="微软雅黑" panose="020B0503020204020204" pitchFamily="34" charset="-122"/>
                <a:ea typeface="微软雅黑" panose="020B0503020204020204" pitchFamily="34" charset="-122"/>
              </a:rPr>
              <a:t>Problem Definition</a:t>
            </a:r>
            <a:endParaRPr lang="zh-CN" altLang="en-US" sz="3200" b="1" dirty="0">
              <a:latin typeface="微软雅黑" panose="020B0503020204020204" pitchFamily="34" charset="-122"/>
              <a:ea typeface="微软雅黑" panose="020B0503020204020204" pitchFamily="34" charset="-122"/>
            </a:endParaRPr>
          </a:p>
        </p:txBody>
      </p:sp>
      <p:sp>
        <p:nvSpPr>
          <p:cNvPr id="23" name="文本框 17"/>
          <p:cNvSpPr txBox="1"/>
          <p:nvPr/>
        </p:nvSpPr>
        <p:spPr>
          <a:xfrm>
            <a:off x="327888" y="4239832"/>
            <a:ext cx="5190523" cy="2554545"/>
          </a:xfrm>
          <a:prstGeom prst="rect">
            <a:avLst/>
          </a:prstGeom>
          <a:noFill/>
        </p:spPr>
        <p:txBody>
          <a:bodyPr wrap="square" rtlCol="0">
            <a:spAutoFit/>
          </a:bodyPr>
          <a:lstStyle/>
          <a:p>
            <a:pPr marL="285750" indent="-285750" algn="just">
              <a:lnSpc>
                <a:spcPct val="150000"/>
              </a:lnSpc>
              <a:buFontTx/>
              <a:buChar char="-"/>
            </a:pPr>
            <a:r>
              <a:rPr lang="en-US" altLang="zh-CN" sz="1600" dirty="0" smtClean="0">
                <a:latin typeface="Arial" panose="020B0604020202020204" pitchFamily="34" charset="0"/>
                <a:cs typeface="Arial" panose="020B0604020202020204" pitchFamily="34" charset="0"/>
              </a:rPr>
              <a:t>Vibration sensors (Accelerometer)</a:t>
            </a:r>
          </a:p>
          <a:p>
            <a:pPr marL="285750" indent="-285750" algn="just">
              <a:lnSpc>
                <a:spcPct val="150000"/>
              </a:lnSpc>
              <a:buFontTx/>
              <a:buChar char="-"/>
            </a:pPr>
            <a:r>
              <a:rPr lang="en-US" altLang="zh-CN" sz="1600" dirty="0" smtClean="0">
                <a:latin typeface="Arial" panose="020B0604020202020204" pitchFamily="34" charset="0"/>
                <a:cs typeface="Arial" panose="020B0604020202020204" pitchFamily="34" charset="0"/>
              </a:rPr>
              <a:t>Force sensors (Dynamometer) ; Expensive</a:t>
            </a:r>
          </a:p>
          <a:p>
            <a:pPr marL="285750" indent="-285750" algn="just">
              <a:lnSpc>
                <a:spcPct val="150000"/>
              </a:lnSpc>
              <a:buFontTx/>
              <a:buChar char="-"/>
            </a:pPr>
            <a:r>
              <a:rPr lang="en-US" altLang="zh-CN" sz="1600" dirty="0">
                <a:latin typeface="Arial" panose="020B0604020202020204" pitchFamily="34" charset="0"/>
                <a:cs typeface="Arial" panose="020B0604020202020204" pitchFamily="34" charset="0"/>
              </a:rPr>
              <a:t>Strain </a:t>
            </a:r>
            <a:r>
              <a:rPr lang="en-US" altLang="zh-CN" sz="1600" dirty="0" smtClean="0">
                <a:latin typeface="Arial" panose="020B0604020202020204" pitchFamily="34" charset="0"/>
                <a:cs typeface="Arial" panose="020B0604020202020204" pitchFamily="34" charset="0"/>
              </a:rPr>
              <a:t>sensors; not very common</a:t>
            </a:r>
          </a:p>
          <a:p>
            <a:pPr marL="285750" indent="-285750" algn="just">
              <a:lnSpc>
                <a:spcPct val="150000"/>
              </a:lnSpc>
              <a:buFontTx/>
              <a:buChar char="-"/>
            </a:pPr>
            <a:r>
              <a:rPr lang="en-US" altLang="zh-CN" sz="1600" dirty="0" smtClean="0">
                <a:latin typeface="Arial" panose="020B0604020202020204" pitchFamily="34" charset="0"/>
                <a:cs typeface="Arial" panose="020B0604020202020204" pitchFamily="34" charset="0"/>
              </a:rPr>
              <a:t>AE Sensors (Acoustic Emission)</a:t>
            </a:r>
          </a:p>
          <a:p>
            <a:pPr marL="285750" indent="-285750" algn="just">
              <a:lnSpc>
                <a:spcPct val="150000"/>
              </a:lnSpc>
              <a:buFontTx/>
              <a:buChar char="-"/>
            </a:pPr>
            <a:r>
              <a:rPr lang="en-US" altLang="zh-CN" sz="1600" dirty="0" smtClean="0">
                <a:latin typeface="Arial" panose="020B0604020202020204" pitchFamily="34" charset="0"/>
                <a:cs typeface="Arial" panose="020B0604020202020204" pitchFamily="34" charset="0"/>
              </a:rPr>
              <a:t>Temp. sensors (thermometer) </a:t>
            </a:r>
          </a:p>
          <a:p>
            <a:pPr marL="285750" indent="-285750" algn="just">
              <a:lnSpc>
                <a:spcPct val="150000"/>
              </a:lnSpc>
              <a:buFontTx/>
              <a:buChar char="-"/>
            </a:pPr>
            <a:r>
              <a:rPr lang="en-US" altLang="zh-CN" sz="1600" dirty="0" smtClean="0">
                <a:latin typeface="Arial" panose="020B0604020202020204" pitchFamily="34" charset="0"/>
                <a:cs typeface="Arial" panose="020B0604020202020204" pitchFamily="34" charset="0"/>
              </a:rPr>
              <a:t>Torque sensors</a:t>
            </a:r>
          </a:p>
          <a:p>
            <a:pPr marL="285750" indent="-285750">
              <a:buFontTx/>
              <a:buChar char="-"/>
            </a:pPr>
            <a:endParaRPr lang="en-US" altLang="zh-CN" sz="1600" dirty="0">
              <a:latin typeface="Arial" panose="020B0604020202020204" pitchFamily="34" charset="0"/>
              <a:cs typeface="Arial" panose="020B0604020202020204" pitchFamily="34" charset="0"/>
            </a:endParaRPr>
          </a:p>
        </p:txBody>
      </p:sp>
      <p:sp>
        <p:nvSpPr>
          <p:cNvPr id="24" name="文本框 17"/>
          <p:cNvSpPr txBox="1"/>
          <p:nvPr/>
        </p:nvSpPr>
        <p:spPr>
          <a:xfrm>
            <a:off x="264921" y="2853299"/>
            <a:ext cx="3768148" cy="830997"/>
          </a:xfrm>
          <a:prstGeom prst="rect">
            <a:avLst/>
          </a:prstGeom>
          <a:noFill/>
        </p:spPr>
        <p:txBody>
          <a:bodyPr wrap="square" rtlCol="0">
            <a:spAutoFit/>
          </a:bodyPr>
          <a:lstStyle/>
          <a:p>
            <a:pPr marL="285750" indent="-285750" algn="just">
              <a:buFont typeface="Arial" panose="020B0604020202020204" pitchFamily="34" charset="0"/>
              <a:buChar char="•"/>
            </a:pPr>
            <a:r>
              <a:rPr lang="en-US" altLang="zh-CN" sz="1600" dirty="0" smtClean="0">
                <a:latin typeface="Arial" panose="020B0604020202020204" pitchFamily="34" charset="0"/>
                <a:cs typeface="Arial" panose="020B0604020202020204" pitchFamily="34" charset="0"/>
              </a:rPr>
              <a:t>Different sensors can be used for MCM (Machine Tools Condition Monitoring)</a:t>
            </a:r>
            <a:endParaRPr lang="en-US" altLang="zh-CN" sz="16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6988" y="1639301"/>
            <a:ext cx="4592599" cy="2770391"/>
          </a:xfrm>
          <a:prstGeom prst="rect">
            <a:avLst/>
          </a:prstGeom>
        </p:spPr>
      </p:pic>
      <p:sp>
        <p:nvSpPr>
          <p:cNvPr id="25" name="文本框 17"/>
          <p:cNvSpPr txBox="1"/>
          <p:nvPr/>
        </p:nvSpPr>
        <p:spPr>
          <a:xfrm>
            <a:off x="264921" y="1397124"/>
            <a:ext cx="4170346" cy="830997"/>
          </a:xfrm>
          <a:prstGeom prst="rect">
            <a:avLst/>
          </a:prstGeom>
          <a:noFill/>
        </p:spPr>
        <p:txBody>
          <a:bodyPr wrap="square" rtlCol="0">
            <a:spAutoFit/>
          </a:bodyPr>
          <a:lstStyle/>
          <a:p>
            <a:pPr marL="285750" indent="-285750" algn="just">
              <a:buFont typeface="Arial" panose="020B0604020202020204" pitchFamily="34" charset="0"/>
              <a:buChar char="•"/>
            </a:pPr>
            <a:r>
              <a:rPr lang="en-US" altLang="zh-CN" sz="1600" dirty="0" smtClean="0">
                <a:latin typeface="Arial" panose="020B0604020202020204" pitchFamily="34" charset="0"/>
                <a:cs typeface="Arial" panose="020B0604020202020204" pitchFamily="34" charset="0"/>
              </a:rPr>
              <a:t>Our first goal is using sensors to find the changes in vibrations, temperature, ... (DATA acquisition)</a:t>
            </a:r>
            <a:endParaRPr lang="en-US" altLang="zh-CN" sz="1600" dirty="0">
              <a:latin typeface="Arial" panose="020B0604020202020204" pitchFamily="34" charset="0"/>
              <a:cs typeface="Arial" panose="020B0604020202020204" pitchFamily="34" charset="0"/>
            </a:endParaRPr>
          </a:p>
        </p:txBody>
      </p:sp>
      <p:pic>
        <p:nvPicPr>
          <p:cNvPr id="13" name="Picture 12"/>
          <p:cNvPicPr>
            <a:picLocks noChangeAspect="1"/>
          </p:cNvPicPr>
          <p:nvPr/>
        </p:nvPicPr>
        <p:blipFill>
          <a:blip r:embed="rId4"/>
          <a:stretch>
            <a:fillRect/>
          </a:stretch>
        </p:blipFill>
        <p:spPr>
          <a:xfrm>
            <a:off x="8466660" y="4507854"/>
            <a:ext cx="2609850" cy="1762125"/>
          </a:xfrm>
          <a:prstGeom prst="rect">
            <a:avLst/>
          </a:prstGeom>
        </p:spPr>
      </p:pic>
      <p:pic>
        <p:nvPicPr>
          <p:cNvPr id="14" name="Picture 13"/>
          <p:cNvPicPr>
            <a:picLocks noChangeAspect="1"/>
          </p:cNvPicPr>
          <p:nvPr/>
        </p:nvPicPr>
        <p:blipFill>
          <a:blip r:embed="rId5"/>
          <a:stretch>
            <a:fillRect/>
          </a:stretch>
        </p:blipFill>
        <p:spPr>
          <a:xfrm>
            <a:off x="5664570" y="4570861"/>
            <a:ext cx="2657475" cy="1695450"/>
          </a:xfrm>
          <a:prstGeom prst="rect">
            <a:avLst/>
          </a:prstGeom>
        </p:spPr>
      </p:pic>
    </p:spTree>
    <p:extLst>
      <p:ext uri="{BB962C8B-B14F-4D97-AF65-F5344CB8AC3E}">
        <p14:creationId xmlns:p14="http://schemas.microsoft.com/office/powerpoint/2010/main" val="162629195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1561</TotalTime>
  <Words>1093</Words>
  <Application>Microsoft Office PowerPoint</Application>
  <PresentationFormat>Widescreen</PresentationFormat>
  <Paragraphs>174</Paragraphs>
  <Slides>17</Slides>
  <Notes>8</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宋体</vt:lpstr>
      <vt:lpstr>Calibri Light</vt:lpstr>
      <vt:lpstr>Calibri</vt:lpstr>
      <vt:lpstr>Wingdings</vt:lpstr>
      <vt:lpstr>微软雅黑</vt:lpstr>
      <vt:lpstr>微软雅黑 Light</vt:lpstr>
      <vt:lpstr>等线</vt:lpstr>
      <vt:lpstr>MV Boli</vt:lpstr>
      <vt:lpstr>Arial</vt:lpstr>
      <vt:lpstr>Times New Roman</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微软中国</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金皓宁</dc:creator>
  <cp:lastModifiedBy>AminL</cp:lastModifiedBy>
  <cp:revision>253</cp:revision>
  <dcterms:created xsi:type="dcterms:W3CDTF">2015-12-21T13:22:41Z</dcterms:created>
  <dcterms:modified xsi:type="dcterms:W3CDTF">2018-03-27T02:09:10Z</dcterms:modified>
</cp:coreProperties>
</file>